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52"/>
  </p:notesMasterIdLst>
  <p:sldIdLst>
    <p:sldId id="323" r:id="rId2"/>
    <p:sldId id="349" r:id="rId3"/>
    <p:sldId id="330" r:id="rId4"/>
    <p:sldId id="332" r:id="rId5"/>
    <p:sldId id="372" r:id="rId6"/>
    <p:sldId id="285" r:id="rId7"/>
    <p:sldId id="286" r:id="rId8"/>
    <p:sldId id="325" r:id="rId9"/>
    <p:sldId id="340" r:id="rId10"/>
    <p:sldId id="288" r:id="rId11"/>
    <p:sldId id="289" r:id="rId12"/>
    <p:sldId id="342" r:id="rId13"/>
    <p:sldId id="331" r:id="rId14"/>
    <p:sldId id="374" r:id="rId15"/>
    <p:sldId id="294" r:id="rId16"/>
    <p:sldId id="333" r:id="rId17"/>
    <p:sldId id="296" r:id="rId18"/>
    <p:sldId id="297" r:id="rId19"/>
    <p:sldId id="298" r:id="rId20"/>
    <p:sldId id="336" r:id="rId21"/>
    <p:sldId id="353" r:id="rId22"/>
    <p:sldId id="350" r:id="rId23"/>
    <p:sldId id="366" r:id="rId24"/>
    <p:sldId id="307" r:id="rId25"/>
    <p:sldId id="355" r:id="rId26"/>
    <p:sldId id="308" r:id="rId27"/>
    <p:sldId id="309" r:id="rId28"/>
    <p:sldId id="370" r:id="rId29"/>
    <p:sldId id="334" r:id="rId30"/>
    <p:sldId id="311" r:id="rId31"/>
    <p:sldId id="312" r:id="rId32"/>
    <p:sldId id="371" r:id="rId33"/>
    <p:sldId id="339" r:id="rId34"/>
    <p:sldId id="356" r:id="rId35"/>
    <p:sldId id="341" r:id="rId36"/>
    <p:sldId id="314" r:id="rId37"/>
    <p:sldId id="358" r:id="rId38"/>
    <p:sldId id="359" r:id="rId39"/>
    <p:sldId id="373" r:id="rId40"/>
    <p:sldId id="315" r:id="rId41"/>
    <p:sldId id="261" r:id="rId42"/>
    <p:sldId id="362" r:id="rId43"/>
    <p:sldId id="317" r:id="rId44"/>
    <p:sldId id="363" r:id="rId45"/>
    <p:sldId id="364" r:id="rId46"/>
    <p:sldId id="318" r:id="rId47"/>
    <p:sldId id="365" r:id="rId48"/>
    <p:sldId id="321" r:id="rId49"/>
    <p:sldId id="348" r:id="rId50"/>
    <p:sldId id="260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 Vander Giessen" initials="EVG [3]" lastIdx="1" clrIdx="0"/>
  <p:cmAuthor id="2" name="Eva Vander Giessen" initials="EVG [5]" lastIdx="1" clrIdx="1"/>
  <p:cmAuthor id="3" name="Eva Vander Giessen" initials="EVG [4]" lastIdx="1" clrIdx="2"/>
  <p:cmAuthor id="4" name="Eva Vander Giessen" initials="EVG [6]" lastIdx="1" clrIdx="3"/>
  <p:cmAuthor id="5" name="Eva Vander Giessen" initials="EVG [8]" lastIdx="1" clrIdx="4"/>
  <p:cmAuthor id="6" name="Eva Vander Giessen" initials="EVG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89"/>
    <a:srgbClr val="8D9194"/>
    <a:srgbClr val="FF863B"/>
    <a:srgbClr val="F7605D"/>
    <a:srgbClr val="3591FF"/>
    <a:srgbClr val="0091FF"/>
    <a:srgbClr val="29178B"/>
    <a:srgbClr val="3DDC93"/>
    <a:srgbClr val="FFD423"/>
    <a:srgbClr val="0045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5"/>
    <p:restoredTop sz="78318"/>
  </p:normalViewPr>
  <p:slideViewPr>
    <p:cSldViewPr snapToGrid="0" snapToObjects="1">
      <p:cViewPr>
        <p:scale>
          <a:sx n="125" d="100"/>
          <a:sy n="125" d="100"/>
        </p:scale>
        <p:origin x="-5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unter.payne/Documents/AnalysisOfBenchmarking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hunter.payne/Documents/AnalysisOfBenchmarki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hunter.payne/Documents/AnalysisOfBenchmarking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hunter.payne/Documents/AnalysisOfBenchmarking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hunter.payne/Documents/AnalysisOfBenchmark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8093406763894"/>
          <c:y val="0.0441426146010187"/>
          <c:w val="0.851906593236106"/>
          <c:h val="0.653405879443338"/>
        </c:manualLayout>
      </c:layout>
      <c:barChart>
        <c:barDir val="col"/>
        <c:grouping val="clustered"/>
        <c:varyColors val="0"/>
        <c:ser>
          <c:idx val="0"/>
          <c:order val="0"/>
          <c:tx>
            <c:v>Blocking Read</c:v>
          </c:tx>
          <c:spPr>
            <a:solidFill>
              <a:srgbClr val="404245"/>
            </a:solidFill>
            <a:ln>
              <a:noFill/>
            </a:ln>
            <a:effectLst/>
          </c:spPr>
          <c:invertIfNegative val="0"/>
          <c:cat>
            <c:multiLvlStrRef>
              <c:f>IO!$B$27:$C$37</c:f>
              <c:multiLvlStrCache>
                <c:ptCount val="11"/>
                <c:lvl>
                  <c:pt idx="0">
                    <c:v>1KB</c:v>
                  </c:pt>
                  <c:pt idx="1">
                    <c:v>1KB</c:v>
                  </c:pt>
                  <c:pt idx="2">
                    <c:v>1KB</c:v>
                  </c:pt>
                  <c:pt idx="3">
                    <c:v>1KB</c:v>
                  </c:pt>
                  <c:pt idx="4">
                    <c:v>1MB</c:v>
                  </c:pt>
                  <c:pt idx="5">
                    <c:v>1MB</c:v>
                  </c:pt>
                  <c:pt idx="6">
                    <c:v>1MB</c:v>
                  </c:pt>
                  <c:pt idx="7">
                    <c:v>1MB</c:v>
                  </c:pt>
                  <c:pt idx="8">
                    <c:v>1GB</c:v>
                  </c:pt>
                  <c:pt idx="9">
                    <c:v>1GB</c:v>
                  </c:pt>
                  <c:pt idx="10">
                    <c:v>1GB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4">
                    <c:v>1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</c:v>
                  </c:pt>
                  <c:pt idx="9">
                    <c:v>2</c:v>
                  </c:pt>
                  <c:pt idx="10">
                    <c:v>4</c:v>
                  </c:pt>
                </c:lvl>
              </c:multiLvlStrCache>
            </c:multiLvlStrRef>
          </c:cat>
          <c:val>
            <c:numRef>
              <c:f>IO!$F$3:$F$13</c:f>
              <c:numCache>
                <c:formatCode>#,##0.00</c:formatCode>
                <c:ptCount val="11"/>
                <c:pt idx="0">
                  <c:v>1.467800576E6</c:v>
                </c:pt>
                <c:pt idx="1">
                  <c:v>2.145581056E6</c:v>
                </c:pt>
                <c:pt idx="2">
                  <c:v>2.821251072E6</c:v>
                </c:pt>
                <c:pt idx="3">
                  <c:v>3.268714496E6</c:v>
                </c:pt>
                <c:pt idx="4">
                  <c:v>8.19786153984E8</c:v>
                </c:pt>
                <c:pt idx="5">
                  <c:v>1.29558904832E9</c:v>
                </c:pt>
                <c:pt idx="6">
                  <c:v>1.832168456192E9</c:v>
                </c:pt>
                <c:pt idx="7">
                  <c:v>2.191532228608E9</c:v>
                </c:pt>
                <c:pt idx="8">
                  <c:v>1.721208143872E9</c:v>
                </c:pt>
                <c:pt idx="9">
                  <c:v>1.78241142784E9</c:v>
                </c:pt>
                <c:pt idx="10">
                  <c:v>1.593432866816E9</c:v>
                </c:pt>
              </c:numCache>
            </c:numRef>
          </c:val>
        </c:ser>
        <c:ser>
          <c:idx val="1"/>
          <c:order val="1"/>
          <c:tx>
            <c:v>Blocking Write</c:v>
          </c:tx>
          <c:spPr>
            <a:solidFill>
              <a:srgbClr val="F66161"/>
            </a:solidFill>
            <a:ln>
              <a:noFill/>
            </a:ln>
            <a:effectLst/>
          </c:spPr>
          <c:invertIfNegative val="0"/>
          <c:cat>
            <c:multiLvlStrRef>
              <c:f>IO!$B$27:$C$37</c:f>
              <c:multiLvlStrCache>
                <c:ptCount val="11"/>
                <c:lvl>
                  <c:pt idx="0">
                    <c:v>1KB</c:v>
                  </c:pt>
                  <c:pt idx="1">
                    <c:v>1KB</c:v>
                  </c:pt>
                  <c:pt idx="2">
                    <c:v>1KB</c:v>
                  </c:pt>
                  <c:pt idx="3">
                    <c:v>1KB</c:v>
                  </c:pt>
                  <c:pt idx="4">
                    <c:v>1MB</c:v>
                  </c:pt>
                  <c:pt idx="5">
                    <c:v>1MB</c:v>
                  </c:pt>
                  <c:pt idx="6">
                    <c:v>1MB</c:v>
                  </c:pt>
                  <c:pt idx="7">
                    <c:v>1MB</c:v>
                  </c:pt>
                  <c:pt idx="8">
                    <c:v>1GB</c:v>
                  </c:pt>
                  <c:pt idx="9">
                    <c:v>1GB</c:v>
                  </c:pt>
                  <c:pt idx="10">
                    <c:v>1GB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4">
                    <c:v>1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</c:v>
                  </c:pt>
                  <c:pt idx="9">
                    <c:v>2</c:v>
                  </c:pt>
                  <c:pt idx="10">
                    <c:v>4</c:v>
                  </c:pt>
                </c:lvl>
              </c:multiLvlStrCache>
            </c:multiLvlStrRef>
          </c:cat>
          <c:val>
            <c:numRef>
              <c:f>IO!$F$15:$F$25</c:f>
              <c:numCache>
                <c:formatCode>#,##0.00</c:formatCode>
                <c:ptCount val="11"/>
                <c:pt idx="0">
                  <c:v>3.75236096E6</c:v>
                </c:pt>
                <c:pt idx="1">
                  <c:v>4.645337088E6</c:v>
                </c:pt>
                <c:pt idx="2">
                  <c:v>5.11182848E6</c:v>
                </c:pt>
                <c:pt idx="3">
                  <c:v>5.661425664E6</c:v>
                </c:pt>
                <c:pt idx="4">
                  <c:v>3.991571267584E9</c:v>
                </c:pt>
                <c:pt idx="5">
                  <c:v>4.783318499328E9</c:v>
                </c:pt>
                <c:pt idx="6">
                  <c:v>5.255815233536E9</c:v>
                </c:pt>
                <c:pt idx="7">
                  <c:v>5.625543131136E9</c:v>
                </c:pt>
                <c:pt idx="8">
                  <c:v>4.05382850464973E12</c:v>
                </c:pt>
                <c:pt idx="9">
                  <c:v>4.87823459221504E12</c:v>
                </c:pt>
                <c:pt idx="10">
                  <c:v>5.30606272702054E12</c:v>
                </c:pt>
              </c:numCache>
            </c:numRef>
          </c:val>
        </c:ser>
        <c:ser>
          <c:idx val="2"/>
          <c:order val="2"/>
          <c:tx>
            <c:v>NonBlocking Read</c:v>
          </c:tx>
          <c:spPr>
            <a:solidFill>
              <a:srgbClr val="FBD423"/>
            </a:solidFill>
            <a:ln>
              <a:noFill/>
            </a:ln>
            <a:effectLst/>
          </c:spPr>
          <c:invertIfNegative val="0"/>
          <c:cat>
            <c:multiLvlStrRef>
              <c:f>IO!$B$27:$C$37</c:f>
              <c:multiLvlStrCache>
                <c:ptCount val="11"/>
                <c:lvl>
                  <c:pt idx="0">
                    <c:v>1KB</c:v>
                  </c:pt>
                  <c:pt idx="1">
                    <c:v>1KB</c:v>
                  </c:pt>
                  <c:pt idx="2">
                    <c:v>1KB</c:v>
                  </c:pt>
                  <c:pt idx="3">
                    <c:v>1KB</c:v>
                  </c:pt>
                  <c:pt idx="4">
                    <c:v>1MB</c:v>
                  </c:pt>
                  <c:pt idx="5">
                    <c:v>1MB</c:v>
                  </c:pt>
                  <c:pt idx="6">
                    <c:v>1MB</c:v>
                  </c:pt>
                  <c:pt idx="7">
                    <c:v>1MB</c:v>
                  </c:pt>
                  <c:pt idx="8">
                    <c:v>1GB</c:v>
                  </c:pt>
                  <c:pt idx="9">
                    <c:v>1GB</c:v>
                  </c:pt>
                  <c:pt idx="10">
                    <c:v>1GB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4">
                    <c:v>1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</c:v>
                  </c:pt>
                  <c:pt idx="9">
                    <c:v>2</c:v>
                  </c:pt>
                  <c:pt idx="10">
                    <c:v>4</c:v>
                  </c:pt>
                </c:lvl>
              </c:multiLvlStrCache>
            </c:multiLvlStrRef>
          </c:cat>
          <c:val>
            <c:numRef>
              <c:f>IO!$F$27:$F$37</c:f>
              <c:numCache>
                <c:formatCode>#,##0.00</c:formatCode>
                <c:ptCount val="11"/>
                <c:pt idx="0">
                  <c:v>9457.664</c:v>
                </c:pt>
                <c:pt idx="1">
                  <c:v>19038.208</c:v>
                </c:pt>
                <c:pt idx="2">
                  <c:v>42250.24</c:v>
                </c:pt>
                <c:pt idx="3">
                  <c:v>88399.872</c:v>
                </c:pt>
                <c:pt idx="4">
                  <c:v>9.705619456E6</c:v>
                </c:pt>
                <c:pt idx="5">
                  <c:v>1.9753074688E7</c:v>
                </c:pt>
                <c:pt idx="6">
                  <c:v>6.530531328E7</c:v>
                </c:pt>
                <c:pt idx="7">
                  <c:v>1.49786984448E8</c:v>
                </c:pt>
                <c:pt idx="8">
                  <c:v>1.5936476151808E10</c:v>
                </c:pt>
                <c:pt idx="9">
                  <c:v>2.7296664649728E10</c:v>
                </c:pt>
                <c:pt idx="10">
                  <c:v>4.9782965927936E10</c:v>
                </c:pt>
              </c:numCache>
            </c:numRef>
          </c:val>
        </c:ser>
        <c:ser>
          <c:idx val="3"/>
          <c:order val="3"/>
          <c:tx>
            <c:v>NonBlocking Write</c:v>
          </c:tx>
          <c:spPr>
            <a:solidFill>
              <a:srgbClr val="3591FF"/>
            </a:solidFill>
            <a:ln>
              <a:noFill/>
            </a:ln>
            <a:effectLst/>
          </c:spPr>
          <c:invertIfNegative val="0"/>
          <c:cat>
            <c:multiLvlStrRef>
              <c:f>IO!$B$27:$C$37</c:f>
              <c:multiLvlStrCache>
                <c:ptCount val="11"/>
                <c:lvl>
                  <c:pt idx="0">
                    <c:v>1KB</c:v>
                  </c:pt>
                  <c:pt idx="1">
                    <c:v>1KB</c:v>
                  </c:pt>
                  <c:pt idx="2">
                    <c:v>1KB</c:v>
                  </c:pt>
                  <c:pt idx="3">
                    <c:v>1KB</c:v>
                  </c:pt>
                  <c:pt idx="4">
                    <c:v>1MB</c:v>
                  </c:pt>
                  <c:pt idx="5">
                    <c:v>1MB</c:v>
                  </c:pt>
                  <c:pt idx="6">
                    <c:v>1MB</c:v>
                  </c:pt>
                  <c:pt idx="7">
                    <c:v>1MB</c:v>
                  </c:pt>
                  <c:pt idx="8">
                    <c:v>1GB</c:v>
                  </c:pt>
                  <c:pt idx="9">
                    <c:v>1GB</c:v>
                  </c:pt>
                  <c:pt idx="10">
                    <c:v>1GB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4">
                    <c:v>1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</c:v>
                  </c:pt>
                  <c:pt idx="9">
                    <c:v>2</c:v>
                  </c:pt>
                  <c:pt idx="10">
                    <c:v>4</c:v>
                  </c:pt>
                </c:lvl>
              </c:multiLvlStrCache>
            </c:multiLvlStrRef>
          </c:cat>
          <c:val>
            <c:numRef>
              <c:f>IO!$F$39:$F$49</c:f>
              <c:numCache>
                <c:formatCode>#,##0.00</c:formatCode>
                <c:ptCount val="11"/>
                <c:pt idx="0">
                  <c:v>9705.472</c:v>
                </c:pt>
                <c:pt idx="1">
                  <c:v>19367.936</c:v>
                </c:pt>
                <c:pt idx="2">
                  <c:v>38719.488</c:v>
                </c:pt>
                <c:pt idx="3">
                  <c:v>75407.36</c:v>
                </c:pt>
                <c:pt idx="4">
                  <c:v>9.939451904E6</c:v>
                </c:pt>
                <c:pt idx="5">
                  <c:v>1.9696451584E7</c:v>
                </c:pt>
                <c:pt idx="6">
                  <c:v>3.9137050624E7</c:v>
                </c:pt>
                <c:pt idx="7">
                  <c:v>7.6873203712E7</c:v>
                </c:pt>
                <c:pt idx="8">
                  <c:v>1.011464798208E10</c:v>
                </c:pt>
                <c:pt idx="9">
                  <c:v>2.0173461389312E10</c:v>
                </c:pt>
                <c:pt idx="10">
                  <c:v>4.0166534152192E10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14284640"/>
        <c:axId val="-1614279728"/>
      </c:barChart>
      <c:catAx>
        <c:axId val="-161428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14279728"/>
        <c:crosses val="autoZero"/>
        <c:auto val="1"/>
        <c:lblAlgn val="ctr"/>
        <c:lblOffset val="100"/>
        <c:noMultiLvlLbl val="0"/>
      </c:catAx>
      <c:valAx>
        <c:axId val="-1614279728"/>
        <c:scaling>
          <c:logBase val="10.0"/>
          <c:orientation val="minMax"/>
          <c:min val="1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defRPr>
                </a:pPr>
                <a:r>
                  <a:rPr lang="en-US" dirty="0" smtClean="0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rPr>
                  <a:t>MB/s</a:t>
                </a:r>
                <a:endParaRPr lang="en-US" dirty="0">
                  <a:solidFill>
                    <a:schemeClr val="tx1"/>
                  </a:solidFill>
                  <a:latin typeface="Sailec" charset="0"/>
                  <a:ea typeface="Sailec" charset="0"/>
                  <a:cs typeface="Sailec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ailec" charset="0"/>
                  <a:ea typeface="Sailec" charset="0"/>
                  <a:cs typeface="Sailec" charset="0"/>
                </a:defRPr>
              </a:pPr>
              <a:endParaRPr lang="en-US"/>
            </a:p>
          </c:txPr>
        </c:title>
        <c:numFmt formatCode="#,##0.00" sourceLinked="1"/>
        <c:majorTickMark val="cross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14284640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60207271885132"/>
          <c:y val="0.830734596206034"/>
          <c:w val="0.928350702485718"/>
          <c:h val="0.1421007178856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Sailec" charset="0"/>
              <a:ea typeface="Sailec" charset="0"/>
              <a:cs typeface="Sailec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For Comprehension</c:v>
          </c:tx>
          <c:spPr>
            <a:solidFill>
              <a:srgbClr val="009489"/>
            </a:solidFill>
            <a:ln>
              <a:noFill/>
            </a:ln>
            <a:effectLst/>
          </c:spPr>
          <c:invertIfNegative val="0"/>
          <c:cat>
            <c:numRef>
              <c:f>RecursionOld!$B$3:$B$5</c:f>
              <c:numCache>
                <c:formatCode>General</c:formatCode>
                <c:ptCount val="3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</c:numCache>
            </c:numRef>
          </c:cat>
          <c:val>
            <c:numRef>
              <c:f>Recursion!$J$3:$J$5</c:f>
              <c:numCache>
                <c:formatCode>#,##0.00</c:formatCode>
                <c:ptCount val="3"/>
                <c:pt idx="0">
                  <c:v>18.55687063337491</c:v>
                </c:pt>
                <c:pt idx="1">
                  <c:v>176.771344685494</c:v>
                </c:pt>
                <c:pt idx="2">
                  <c:v>2203.209813090969</c:v>
                </c:pt>
              </c:numCache>
            </c:numRef>
          </c:val>
        </c:ser>
        <c:ser>
          <c:idx val="2"/>
          <c:order val="1"/>
          <c:tx>
            <c:v>While Loop</c:v>
          </c:tx>
          <c:spPr>
            <a:solidFill>
              <a:srgbClr val="3DDC93"/>
            </a:solidFill>
            <a:ln>
              <a:noFill/>
            </a:ln>
            <a:effectLst/>
          </c:spPr>
          <c:invertIfNegative val="0"/>
          <c:cat>
            <c:numRef>
              <c:f>RecursionOld!$B$6:$B$8</c:f>
              <c:numCache>
                <c:formatCode>General</c:formatCode>
                <c:ptCount val="3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</c:numCache>
            </c:numRef>
          </c:cat>
          <c:val>
            <c:numRef>
              <c:f>Recursion!$J$6:$J$8</c:f>
              <c:numCache>
                <c:formatCode>#,##0.00</c:formatCode>
                <c:ptCount val="3"/>
                <c:pt idx="0">
                  <c:v>15.98630913801855</c:v>
                </c:pt>
                <c:pt idx="1">
                  <c:v>180.3414875824061</c:v>
                </c:pt>
                <c:pt idx="2">
                  <c:v>2261.621778524842</c:v>
                </c:pt>
              </c:numCache>
            </c:numRef>
          </c:val>
        </c:ser>
        <c:ser>
          <c:idx val="3"/>
          <c:order val="2"/>
          <c:tx>
            <c:v>Recursion</c:v>
          </c:tx>
          <c:spPr>
            <a:solidFill>
              <a:srgbClr val="0091FF"/>
            </a:solidFill>
            <a:ln>
              <a:noFill/>
            </a:ln>
            <a:effectLst/>
          </c:spPr>
          <c:invertIfNegative val="0"/>
          <c:cat>
            <c:numRef>
              <c:f>RecursionOld!$B$9:$B$11</c:f>
              <c:numCache>
                <c:formatCode>General</c:formatCode>
                <c:ptCount val="3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</c:numCache>
            </c:numRef>
          </c:cat>
          <c:val>
            <c:numRef>
              <c:f>Recursion!$J$9:$J$11</c:f>
              <c:numCache>
                <c:formatCode>#,##0.00</c:formatCode>
                <c:ptCount val="3"/>
                <c:pt idx="0">
                  <c:v>31.27506541078082</c:v>
                </c:pt>
                <c:pt idx="1">
                  <c:v>687.2146088864848</c:v>
                </c:pt>
                <c:pt idx="2">
                  <c:v>6935.831667812303</c:v>
                </c:pt>
              </c:numCache>
            </c:numRef>
          </c:val>
        </c:ser>
        <c:ser>
          <c:idx val="0"/>
          <c:order val="3"/>
          <c:tx>
            <c:v>Tail Recursion</c:v>
          </c:tx>
          <c:spPr>
            <a:solidFill>
              <a:srgbClr val="29178B"/>
            </a:solidFill>
            <a:ln>
              <a:noFill/>
            </a:ln>
            <a:effectLst/>
          </c:spPr>
          <c:invertIfNegative val="0"/>
          <c:cat>
            <c:numRef>
              <c:f>RecursionOld!$B$12:$B$14</c:f>
              <c:numCache>
                <c:formatCode>General</c:formatCode>
                <c:ptCount val="3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</c:numCache>
            </c:numRef>
          </c:cat>
          <c:val>
            <c:numRef>
              <c:f>Recursion!$J$12:$J$14</c:f>
              <c:numCache>
                <c:formatCode>#,##0.00</c:formatCode>
                <c:ptCount val="3"/>
                <c:pt idx="0">
                  <c:v>125.8134890329298</c:v>
                </c:pt>
                <c:pt idx="1">
                  <c:v>1493.194271168741</c:v>
                </c:pt>
                <c:pt idx="2">
                  <c:v>18586.263723711</c:v>
                </c:pt>
              </c:numCache>
            </c:numRef>
          </c:val>
        </c:ser>
        <c:ser>
          <c:idx val="4"/>
          <c:order val="4"/>
          <c:tx>
            <c:v>FoldLeft</c:v>
          </c:tx>
          <c:spPr>
            <a:solidFill>
              <a:srgbClr val="3591FF"/>
            </a:solidFill>
            <a:ln>
              <a:noFill/>
            </a:ln>
            <a:effectLst/>
          </c:spPr>
          <c:invertIfNegative val="0"/>
          <c:val>
            <c:numRef>
              <c:f>Recursion!$J$15:$J$17</c:f>
              <c:numCache>
                <c:formatCode>#,##0.00</c:formatCode>
                <c:ptCount val="3"/>
                <c:pt idx="0">
                  <c:v>192.028323536542</c:v>
                </c:pt>
                <c:pt idx="1">
                  <c:v>1939.346044145963</c:v>
                </c:pt>
                <c:pt idx="2">
                  <c:v>21034.00381473998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612677648"/>
        <c:axId val="-1612669232"/>
      </c:barChart>
      <c:catAx>
        <c:axId val="-1612677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9489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rgbClr val="009489"/>
                    </a:solidFill>
                  </a:rPr>
                  <a:t>Problem Size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948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948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2669232"/>
        <c:crosses val="autoZero"/>
        <c:auto val="1"/>
        <c:lblAlgn val="ctr"/>
        <c:lblOffset val="100"/>
        <c:noMultiLvlLbl val="0"/>
      </c:catAx>
      <c:valAx>
        <c:axId val="-1612669232"/>
        <c:scaling>
          <c:logBase val="2.0"/>
          <c:orientation val="minMax"/>
          <c:max val="8000.0"/>
          <c:min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9489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rgbClr val="009489"/>
                    </a:solidFill>
                  </a:rPr>
                  <a:t>loop duration (ns)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948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948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2677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35667492053156"/>
          <c:y val="0.885079502159004"/>
          <c:w val="0.919828639483177"/>
          <c:h val="0.06088747777495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9489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284501202056"/>
          <c:y val="0.0580357142857143"/>
          <c:w val="0.848413333680972"/>
          <c:h val="0.703118815529075"/>
        </c:manualLayout>
      </c:layout>
      <c:lineChart>
        <c:grouping val="standard"/>
        <c:varyColors val="0"/>
        <c:ser>
          <c:idx val="5"/>
          <c:order val="0"/>
          <c:tx>
            <c:v>Array.find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Structures'!$H$21:$H$29</c:f>
              <c:numCache>
                <c:formatCode>#,##0.00</c:formatCode>
                <c:ptCount val="9"/>
                <c:pt idx="0">
                  <c:v>130.3765113427885</c:v>
                </c:pt>
                <c:pt idx="1">
                  <c:v>314.871934811217</c:v>
                </c:pt>
                <c:pt idx="2">
                  <c:v>994.1888864237423</c:v>
                </c:pt>
                <c:pt idx="3">
                  <c:v>1927.508019368202</c:v>
                </c:pt>
                <c:pt idx="4">
                  <c:v>4054.236259101714</c:v>
                </c:pt>
                <c:pt idx="5">
                  <c:v>16738.62714065281</c:v>
                </c:pt>
                <c:pt idx="6">
                  <c:v>67033.90521298548</c:v>
                </c:pt>
                <c:pt idx="7">
                  <c:v>275123.6749699909</c:v>
                </c:pt>
                <c:pt idx="8">
                  <c:v>1.11260323567273E6</c:v>
                </c:pt>
              </c:numCache>
            </c:numRef>
          </c:val>
          <c:smooth val="0"/>
        </c:ser>
        <c:ser>
          <c:idx val="6"/>
          <c:order val="1"/>
          <c:tx>
            <c:v>Array (using while)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Structures'!$H$48:$H$56</c:f>
              <c:numCache>
                <c:formatCode>#,##0.00</c:formatCode>
                <c:ptCount val="9"/>
                <c:pt idx="0">
                  <c:v>52.25692187335532</c:v>
                </c:pt>
                <c:pt idx="1">
                  <c:v>123.5782946522722</c:v>
                </c:pt>
                <c:pt idx="2">
                  <c:v>362.2681797373925</c:v>
                </c:pt>
                <c:pt idx="3">
                  <c:v>690.0628201241533</c:v>
                </c:pt>
                <c:pt idx="4">
                  <c:v>1337.333041475554</c:v>
                </c:pt>
                <c:pt idx="5">
                  <c:v>5052.051922463632</c:v>
                </c:pt>
                <c:pt idx="6">
                  <c:v>20024.58819184076</c:v>
                </c:pt>
                <c:pt idx="7">
                  <c:v>68284.57871317028</c:v>
                </c:pt>
                <c:pt idx="8">
                  <c:v>271947.746872125</c:v>
                </c:pt>
              </c:numCache>
            </c:numRef>
          </c:val>
          <c:smooth val="0"/>
        </c:ser>
        <c:ser>
          <c:idx val="7"/>
          <c:order val="2"/>
          <c:tx>
            <c:v>Map.get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Structures'!$H$75:$H$83</c:f>
              <c:numCache>
                <c:formatCode>#,##0.00</c:formatCode>
                <c:ptCount val="9"/>
                <c:pt idx="0">
                  <c:v>35.83386138750511</c:v>
                </c:pt>
                <c:pt idx="1">
                  <c:v>46.3119317876551</c:v>
                </c:pt>
                <c:pt idx="2">
                  <c:v>48.87987345135672</c:v>
                </c:pt>
                <c:pt idx="3">
                  <c:v>60.27533730078</c:v>
                </c:pt>
                <c:pt idx="4">
                  <c:v>64.6368163979361</c:v>
                </c:pt>
                <c:pt idx="5">
                  <c:v>101.6544017125618</c:v>
                </c:pt>
                <c:pt idx="6">
                  <c:v>302.1159534002009</c:v>
                </c:pt>
                <c:pt idx="7">
                  <c:v>735.2950848844904</c:v>
                </c:pt>
                <c:pt idx="8">
                  <c:v>2413.007665292865</c:v>
                </c:pt>
              </c:numCache>
            </c:numRef>
          </c:val>
          <c:smooth val="0"/>
        </c:ser>
        <c:ser>
          <c:idx val="8"/>
          <c:order val="3"/>
          <c:tx>
            <c:v>Seq.find</c:v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Structures'!$H$102:$H$110</c:f>
              <c:numCache>
                <c:formatCode>#,##0.00</c:formatCode>
                <c:ptCount val="9"/>
                <c:pt idx="0">
                  <c:v>127.8693540355713</c:v>
                </c:pt>
                <c:pt idx="1">
                  <c:v>418.664146979481</c:v>
                </c:pt>
                <c:pt idx="2">
                  <c:v>1405.044075916527</c:v>
                </c:pt>
                <c:pt idx="3">
                  <c:v>2935.4818344062</c:v>
                </c:pt>
                <c:pt idx="4">
                  <c:v>7781.254736352492</c:v>
                </c:pt>
                <c:pt idx="5">
                  <c:v>27238.65221405571</c:v>
                </c:pt>
                <c:pt idx="6">
                  <c:v>81206.36274589895</c:v>
                </c:pt>
                <c:pt idx="7">
                  <c:v>277374.0444464169</c:v>
                </c:pt>
                <c:pt idx="8">
                  <c:v>1.00534643232712E6</c:v>
                </c:pt>
              </c:numCache>
            </c:numRef>
          </c:val>
          <c:smooth val="0"/>
        </c:ser>
        <c:ser>
          <c:idx val="9"/>
          <c:order val="4"/>
          <c:tx>
            <c:v>Seq using while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Structures'!$H$129:$H$137</c:f>
              <c:numCache>
                <c:formatCode>#,##0.00</c:formatCode>
                <c:ptCount val="9"/>
                <c:pt idx="0">
                  <c:v>48.88950535621773</c:v>
                </c:pt>
                <c:pt idx="1">
                  <c:v>231.2521680309898</c:v>
                </c:pt>
                <c:pt idx="2">
                  <c:v>4288.82980196663</c:v>
                </c:pt>
                <c:pt idx="3">
                  <c:v>17331.98915669162</c:v>
                </c:pt>
                <c:pt idx="4">
                  <c:v>70111.92457303066</c:v>
                </c:pt>
                <c:pt idx="5">
                  <c:v>1.1159780152331E6</c:v>
                </c:pt>
                <c:pt idx="6">
                  <c:v>1.96425063838146E7</c:v>
                </c:pt>
                <c:pt idx="7">
                  <c:v>4.92659375307912E7</c:v>
                </c:pt>
                <c:pt idx="8">
                  <c:v>1.10987791342952E9</c:v>
                </c:pt>
              </c:numCache>
            </c:numRef>
          </c:val>
          <c:smooth val="0"/>
        </c:ser>
        <c:ser>
          <c:idx val="10"/>
          <c:order val="5"/>
          <c:tx>
            <c:v>IndexedSeq.find</c:v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Structures'!$H$156:$H$164</c:f>
              <c:numCache>
                <c:formatCode>#,##0.00</c:formatCode>
                <c:ptCount val="9"/>
                <c:pt idx="0">
                  <c:v>143.4586080937415</c:v>
                </c:pt>
                <c:pt idx="1">
                  <c:v>321.8440076621673</c:v>
                </c:pt>
                <c:pt idx="2">
                  <c:v>1066.74663795969</c:v>
                </c:pt>
                <c:pt idx="3">
                  <c:v>2061.61768290884</c:v>
                </c:pt>
                <c:pt idx="4">
                  <c:v>4981.54293508664</c:v>
                </c:pt>
                <c:pt idx="5">
                  <c:v>22184.49182450452</c:v>
                </c:pt>
                <c:pt idx="6">
                  <c:v>98967.7955824141</c:v>
                </c:pt>
                <c:pt idx="7">
                  <c:v>442970.0432648841</c:v>
                </c:pt>
                <c:pt idx="8">
                  <c:v>1.68035879020889E6</c:v>
                </c:pt>
              </c:numCache>
            </c:numRef>
          </c:val>
          <c:smooth val="0"/>
        </c:ser>
        <c:ser>
          <c:idx val="11"/>
          <c:order val="6"/>
          <c:tx>
            <c:v>IndexedSeq using while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Structures'!$H$183:$H$191</c:f>
              <c:numCache>
                <c:formatCode>#,##0.00</c:formatCode>
                <c:ptCount val="9"/>
                <c:pt idx="0">
                  <c:v>41.81432990628713</c:v>
                </c:pt>
                <c:pt idx="1">
                  <c:v>52.81229239415243</c:v>
                </c:pt>
                <c:pt idx="2">
                  <c:v>143.5911824588102</c:v>
                </c:pt>
                <c:pt idx="3">
                  <c:v>265.0719426126666</c:v>
                </c:pt>
                <c:pt idx="4">
                  <c:v>568.9043888179139</c:v>
                </c:pt>
                <c:pt idx="5">
                  <c:v>2748.848257319818</c:v>
                </c:pt>
                <c:pt idx="6">
                  <c:v>20353.99671079413</c:v>
                </c:pt>
                <c:pt idx="7">
                  <c:v>98305.04409079533</c:v>
                </c:pt>
                <c:pt idx="8">
                  <c:v>484349.2235397596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88939104"/>
        <c:axId val="-1612964224"/>
      </c:lineChart>
      <c:catAx>
        <c:axId val="-1588939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9489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rgbClr val="009489"/>
                    </a:solidFill>
                  </a:rPr>
                  <a:t>Collection</a:t>
                </a:r>
                <a:r>
                  <a:rPr lang="en-US" baseline="0">
                    <a:solidFill>
                      <a:srgbClr val="009489"/>
                    </a:solidFill>
                  </a:rPr>
                  <a:t> Size</a:t>
                </a:r>
                <a:endParaRPr lang="en-US">
                  <a:solidFill>
                    <a:srgbClr val="009489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948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948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2964224"/>
        <c:crosses val="autoZero"/>
        <c:auto val="1"/>
        <c:lblAlgn val="ctr"/>
        <c:lblOffset val="100"/>
        <c:noMultiLvlLbl val="0"/>
      </c:catAx>
      <c:valAx>
        <c:axId val="-1612964224"/>
        <c:scaling>
          <c:logBase val="2.0"/>
          <c:orientation val="minMax"/>
          <c:min val="16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9489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rgbClr val="009489"/>
                    </a:solidFill>
                  </a:rPr>
                  <a:t>Duration</a:t>
                </a:r>
                <a:r>
                  <a:rPr lang="en-US" baseline="0">
                    <a:solidFill>
                      <a:srgbClr val="009489"/>
                    </a:solidFill>
                  </a:rPr>
                  <a:t> (ns)</a:t>
                </a:r>
                <a:endParaRPr lang="en-US">
                  <a:solidFill>
                    <a:srgbClr val="009489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948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948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88939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35587463331789"/>
          <c:y val="0.877471512462167"/>
          <c:w val="0.938876905092746"/>
          <c:h val="0.08574272588055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9489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24325323760767"/>
          <c:y val="0.0172352453171169"/>
          <c:w val="0.8714564374336"/>
          <c:h val="0.690103514845069"/>
        </c:manualLayout>
      </c:layout>
      <c:barChart>
        <c:barDir val="col"/>
        <c:grouping val="clustered"/>
        <c:varyColors val="0"/>
        <c:ser>
          <c:idx val="0"/>
          <c:order val="0"/>
          <c:tx>
            <c:v>Mutable Map</c:v>
          </c:tx>
          <c:spPr>
            <a:solidFill>
              <a:srgbClr val="009489"/>
            </a:solidFill>
            <a:ln>
              <a:noFill/>
            </a:ln>
            <a:effectLst/>
          </c:spPr>
          <c:invertIfNegative val="0"/>
          <c:cat>
            <c:multiLvlStrRef>
              <c:f>Mutable!$A$45:$B$53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Mutable!$N$34:$N$42</c:f>
              <c:numCache>
                <c:formatCode>#,##0.00</c:formatCode>
                <c:ptCount val="9"/>
                <c:pt idx="0">
                  <c:v>183.2171478070542</c:v>
                </c:pt>
                <c:pt idx="1">
                  <c:v>186.1912189760006</c:v>
                </c:pt>
                <c:pt idx="2">
                  <c:v>318.5031863013444</c:v>
                </c:pt>
                <c:pt idx="3">
                  <c:v>148.8006815167566</c:v>
                </c:pt>
                <c:pt idx="4">
                  <c:v>143.154056167964</c:v>
                </c:pt>
                <c:pt idx="5">
                  <c:v>241.5360276575513</c:v>
                </c:pt>
                <c:pt idx="6">
                  <c:v>142.5467036086395</c:v>
                </c:pt>
                <c:pt idx="7">
                  <c:v>145.6529719624698</c:v>
                </c:pt>
                <c:pt idx="8">
                  <c:v>264.9240820481472</c:v>
                </c:pt>
              </c:numCache>
            </c:numRef>
          </c:val>
        </c:ser>
        <c:ser>
          <c:idx val="1"/>
          <c:order val="1"/>
          <c:tx>
            <c:v>Immutable Map</c:v>
          </c:tx>
          <c:spPr>
            <a:solidFill>
              <a:srgbClr val="0091FF"/>
            </a:solidFill>
            <a:ln>
              <a:noFill/>
            </a:ln>
            <a:effectLst/>
          </c:spPr>
          <c:invertIfNegative val="0"/>
          <c:cat>
            <c:multiLvlStrRef>
              <c:f>Mutable!$A$45:$B$53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Mutable!$J$34:$J$42</c:f>
              <c:numCache>
                <c:formatCode>#,##0.00</c:formatCode>
                <c:ptCount val="9"/>
                <c:pt idx="0">
                  <c:v>454.0155538850995</c:v>
                </c:pt>
                <c:pt idx="1">
                  <c:v>480.5326773810123</c:v>
                </c:pt>
                <c:pt idx="2">
                  <c:v>659.7093478197756</c:v>
                </c:pt>
                <c:pt idx="3">
                  <c:v>142.484852513178</c:v>
                </c:pt>
                <c:pt idx="4">
                  <c:v>140.5099435749669</c:v>
                </c:pt>
                <c:pt idx="5">
                  <c:v>373.6253086112424</c:v>
                </c:pt>
                <c:pt idx="6">
                  <c:v>147.39274329523</c:v>
                </c:pt>
                <c:pt idx="7">
                  <c:v>160.9128718196844</c:v>
                </c:pt>
                <c:pt idx="8">
                  <c:v>422.5541212786579</c:v>
                </c:pt>
              </c:numCache>
            </c:numRef>
          </c:val>
        </c:ser>
        <c:ser>
          <c:idx val="2"/>
          <c:order val="2"/>
          <c:tx>
            <c:v>Concurrent Map</c:v>
          </c:tx>
          <c:spPr>
            <a:solidFill>
              <a:srgbClr val="8D9194"/>
            </a:solidFill>
            <a:ln>
              <a:noFill/>
            </a:ln>
            <a:effectLst/>
          </c:spPr>
          <c:invertIfNegative val="0"/>
          <c:cat>
            <c:multiLvlStrRef>
              <c:f>Mutable!$A$45:$B$53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Mutable!$F$34:$F$42</c:f>
              <c:numCache>
                <c:formatCode>#,##0.00</c:formatCode>
                <c:ptCount val="9"/>
                <c:pt idx="0">
                  <c:v>370.0545466343547</c:v>
                </c:pt>
                <c:pt idx="1">
                  <c:v>257.5324769996085</c:v>
                </c:pt>
                <c:pt idx="2">
                  <c:v>274.2510934919685</c:v>
                </c:pt>
                <c:pt idx="3">
                  <c:v>145.1409841528296</c:v>
                </c:pt>
                <c:pt idx="4">
                  <c:v>140.2928614839366</c:v>
                </c:pt>
                <c:pt idx="5">
                  <c:v>162.3630731077124</c:v>
                </c:pt>
                <c:pt idx="6">
                  <c:v>137.4693260227178</c:v>
                </c:pt>
                <c:pt idx="7">
                  <c:v>137.9276623018342</c:v>
                </c:pt>
                <c:pt idx="8">
                  <c:v>132.9602326549551</c:v>
                </c:pt>
              </c:numCache>
            </c:numRef>
          </c:val>
        </c:ser>
        <c:ser>
          <c:idx val="3"/>
          <c:order val="3"/>
          <c:tx>
            <c:v>Mutable Buffer</c:v>
          </c:tx>
          <c:spPr>
            <a:solidFill>
              <a:srgbClr val="FFD423"/>
            </a:solidFill>
            <a:ln>
              <a:noFill/>
            </a:ln>
            <a:effectLst/>
          </c:spPr>
          <c:invertIfNegative val="0"/>
          <c:cat>
            <c:multiLvlStrRef>
              <c:f>Mutable!$A$45:$B$53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Mutable!$F$45:$F$53</c:f>
              <c:numCache>
                <c:formatCode>#,##0.00</c:formatCode>
                <c:ptCount val="9"/>
                <c:pt idx="0">
                  <c:v>172.1540729942604</c:v>
                </c:pt>
                <c:pt idx="1">
                  <c:v>173.2010446396303</c:v>
                </c:pt>
                <c:pt idx="2">
                  <c:v>173.6317370502011</c:v>
                </c:pt>
                <c:pt idx="3">
                  <c:v>172.5361058217427</c:v>
                </c:pt>
                <c:pt idx="4">
                  <c:v>525.0923404846302</c:v>
                </c:pt>
                <c:pt idx="5">
                  <c:v>6267.909746663631</c:v>
                </c:pt>
                <c:pt idx="6">
                  <c:v>126.6368106637161</c:v>
                </c:pt>
                <c:pt idx="7">
                  <c:v>126.4685563196357</c:v>
                </c:pt>
                <c:pt idx="8">
                  <c:v>133.4021056873314</c:v>
                </c:pt>
              </c:numCache>
            </c:numRef>
          </c:val>
        </c:ser>
        <c:ser>
          <c:idx val="4"/>
          <c:order val="4"/>
          <c:tx>
            <c:v>Immutable Indexed Seq</c:v>
          </c:tx>
          <c:spPr>
            <a:solidFill>
              <a:srgbClr val="F7863C"/>
            </a:solidFill>
            <a:ln>
              <a:noFill/>
            </a:ln>
            <a:effectLst/>
          </c:spPr>
          <c:invertIfNegative val="0"/>
          <c:cat>
            <c:multiLvlStrRef>
              <c:f>Mutable!$A$45:$B$53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Mutable!$J$45:$J$53</c:f>
              <c:numCache>
                <c:formatCode>#,##0.00</c:formatCode>
                <c:ptCount val="9"/>
                <c:pt idx="0">
                  <c:v>278.4698211108394</c:v>
                </c:pt>
                <c:pt idx="1">
                  <c:v>277.7364084119741</c:v>
                </c:pt>
                <c:pt idx="2">
                  <c:v>276.3593927750612</c:v>
                </c:pt>
                <c:pt idx="3">
                  <c:v>353.4492355883801</c:v>
                </c:pt>
                <c:pt idx="4">
                  <c:v>3016.903578242982</c:v>
                </c:pt>
                <c:pt idx="5">
                  <c:v>46603.75914162385</c:v>
                </c:pt>
                <c:pt idx="6">
                  <c:v>127.7206873353203</c:v>
                </c:pt>
                <c:pt idx="7">
                  <c:v>133.1597397227113</c:v>
                </c:pt>
                <c:pt idx="8">
                  <c:v>149.3274561873967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10520832"/>
        <c:axId val="-1610516192"/>
      </c:barChart>
      <c:catAx>
        <c:axId val="-161052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10516192"/>
        <c:crosses val="autoZero"/>
        <c:auto val="1"/>
        <c:lblAlgn val="ctr"/>
        <c:lblOffset val="100"/>
        <c:noMultiLvlLbl val="0"/>
      </c:catAx>
      <c:valAx>
        <c:axId val="-1610516192"/>
        <c:scaling>
          <c:orientation val="minMax"/>
          <c:max val="1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rPr>
                  <a:t>Milliseconds</a:t>
                </a:r>
              </a:p>
            </c:rich>
          </c:tx>
          <c:layout>
            <c:manualLayout>
              <c:xMode val="edge"/>
              <c:yMode val="edge"/>
              <c:x val="0.00604032391831532"/>
              <c:y val="0.2659747711849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ailec" charset="0"/>
                  <a:ea typeface="Sailec" charset="0"/>
                  <a:cs typeface="Sailec" charset="0"/>
                </a:defRPr>
              </a:pPr>
              <a:endParaRPr lang="en-US"/>
            </a:p>
          </c:txPr>
        </c:title>
        <c:numFmt formatCode="#,##0.00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1052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18799060472928"/>
          <c:y val="0.935682985279014"/>
          <c:w val="0.899999940547993"/>
          <c:h val="0.0643169998483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69170045434736"/>
          <c:y val="0.0268398540729646"/>
          <c:w val="0.866972005730422"/>
          <c:h val="0.686356955579806"/>
        </c:manualLayout>
      </c:layout>
      <c:barChart>
        <c:barDir val="col"/>
        <c:grouping val="clustered"/>
        <c:varyColors val="0"/>
        <c:ser>
          <c:idx val="0"/>
          <c:order val="0"/>
          <c:tx>
            <c:v>Mutable Map</c:v>
          </c:tx>
          <c:spPr>
            <a:solidFill>
              <a:srgbClr val="009489"/>
            </a:solidFill>
            <a:ln>
              <a:noFill/>
            </a:ln>
            <a:effectLst/>
          </c:spPr>
          <c:invertIfNegative val="0"/>
          <c:cat>
            <c:multiLvlStrRef>
              <c:f>Mutable!$A$103:$B$111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Mutable!$N$103:$N$111</c:f>
              <c:numCache>
                <c:formatCode>#,##0.00</c:formatCode>
                <c:ptCount val="9"/>
                <c:pt idx="0">
                  <c:v>248.5496762385717</c:v>
                </c:pt>
                <c:pt idx="1">
                  <c:v>256.2762442811342</c:v>
                </c:pt>
                <c:pt idx="2">
                  <c:v>397.5234136291463</c:v>
                </c:pt>
                <c:pt idx="3">
                  <c:v>212.9890071636262</c:v>
                </c:pt>
                <c:pt idx="4">
                  <c:v>198.2738095293039</c:v>
                </c:pt>
                <c:pt idx="5">
                  <c:v>314.3968965782389</c:v>
                </c:pt>
                <c:pt idx="6">
                  <c:v>198.786801057468</c:v>
                </c:pt>
                <c:pt idx="7">
                  <c:v>189.961617739513</c:v>
                </c:pt>
                <c:pt idx="8">
                  <c:v>359.9053361230575</c:v>
                </c:pt>
              </c:numCache>
            </c:numRef>
          </c:val>
        </c:ser>
        <c:ser>
          <c:idx val="1"/>
          <c:order val="1"/>
          <c:tx>
            <c:v>Immutable Map</c:v>
          </c:tx>
          <c:spPr>
            <a:solidFill>
              <a:srgbClr val="0091FF"/>
            </a:solidFill>
            <a:ln>
              <a:noFill/>
            </a:ln>
            <a:effectLst/>
          </c:spPr>
          <c:invertIfNegative val="0"/>
          <c:cat>
            <c:multiLvlStrRef>
              <c:f>Mutable!$A$103:$B$111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Mutable!$J$103:$J$111</c:f>
              <c:numCache>
                <c:formatCode>#,##0.00</c:formatCode>
                <c:ptCount val="9"/>
                <c:pt idx="0">
                  <c:v>577.4266696213745</c:v>
                </c:pt>
                <c:pt idx="1">
                  <c:v>598.6641936097797</c:v>
                </c:pt>
                <c:pt idx="2">
                  <c:v>777.8229996371584</c:v>
                </c:pt>
                <c:pt idx="3">
                  <c:v>195.4293368707975</c:v>
                </c:pt>
                <c:pt idx="4">
                  <c:v>174.2769192222417</c:v>
                </c:pt>
                <c:pt idx="5">
                  <c:v>488.3130206592926</c:v>
                </c:pt>
                <c:pt idx="6">
                  <c:v>209.5264516655803</c:v>
                </c:pt>
                <c:pt idx="7">
                  <c:v>222.0038974822096</c:v>
                </c:pt>
                <c:pt idx="8">
                  <c:v>545.863337188015</c:v>
                </c:pt>
              </c:numCache>
            </c:numRef>
          </c:val>
        </c:ser>
        <c:ser>
          <c:idx val="2"/>
          <c:order val="2"/>
          <c:tx>
            <c:v>Concurrent Map</c:v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cat>
            <c:multiLvlStrRef>
              <c:f>Mutable!$A$103:$B$111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Mutable!$F$103:$F$111</c:f>
              <c:numCache>
                <c:formatCode>#,##0.00</c:formatCode>
                <c:ptCount val="9"/>
                <c:pt idx="0">
                  <c:v>499.8464683122586</c:v>
                </c:pt>
                <c:pt idx="1">
                  <c:v>315.2985880462069</c:v>
                </c:pt>
                <c:pt idx="2">
                  <c:v>349.4329867570935</c:v>
                </c:pt>
                <c:pt idx="3">
                  <c:v>197.8430993255601</c:v>
                </c:pt>
                <c:pt idx="4">
                  <c:v>194.5735672992747</c:v>
                </c:pt>
                <c:pt idx="5">
                  <c:v>216.421059968938</c:v>
                </c:pt>
                <c:pt idx="6">
                  <c:v>184.007810950231</c:v>
                </c:pt>
                <c:pt idx="7">
                  <c:v>186.3090816196892</c:v>
                </c:pt>
                <c:pt idx="8">
                  <c:v>175.3009274608435</c:v>
                </c:pt>
              </c:numCache>
            </c:numRef>
          </c:val>
        </c:ser>
        <c:ser>
          <c:idx val="3"/>
          <c:order val="3"/>
          <c:tx>
            <c:v>Mutable Buffer</c:v>
          </c:tx>
          <c:spPr>
            <a:solidFill>
              <a:srgbClr val="FBD423"/>
            </a:solidFill>
            <a:ln>
              <a:noFill/>
            </a:ln>
            <a:effectLst/>
          </c:spPr>
          <c:invertIfNegative val="0"/>
          <c:cat>
            <c:multiLvlStrRef>
              <c:f>Mutable!$A$103:$B$111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Mutable!$F$114:$F$122</c:f>
              <c:numCache>
                <c:formatCode>#,##0.00</c:formatCode>
                <c:ptCount val="9"/>
                <c:pt idx="0">
                  <c:v>238.0317901193065</c:v>
                </c:pt>
                <c:pt idx="1">
                  <c:v>233.6381288198756</c:v>
                </c:pt>
                <c:pt idx="2">
                  <c:v>253.2634425228427</c:v>
                </c:pt>
                <c:pt idx="3">
                  <c:v>344.1783928195422</c:v>
                </c:pt>
                <c:pt idx="4">
                  <c:v>2619.994690957027</c:v>
                </c:pt>
                <c:pt idx="5">
                  <c:v>37504.25627288587</c:v>
                </c:pt>
                <c:pt idx="6">
                  <c:v>174.5815092552405</c:v>
                </c:pt>
                <c:pt idx="7">
                  <c:v>173.2360840829898</c:v>
                </c:pt>
                <c:pt idx="8">
                  <c:v>183.2920760743752</c:v>
                </c:pt>
              </c:numCache>
            </c:numRef>
          </c:val>
        </c:ser>
        <c:ser>
          <c:idx val="4"/>
          <c:order val="4"/>
          <c:tx>
            <c:v>Immutable Indexed Seq</c:v>
          </c:tx>
          <c:spPr>
            <a:solidFill>
              <a:srgbClr val="F7863C"/>
            </a:solidFill>
            <a:ln>
              <a:noFill/>
            </a:ln>
            <a:effectLst/>
          </c:spPr>
          <c:invertIfNegative val="0"/>
          <c:cat>
            <c:multiLvlStrRef>
              <c:f>Mutable!$A$103:$B$111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Mutable!$J$114:$J$122</c:f>
              <c:numCache>
                <c:formatCode>#,##0.00</c:formatCode>
                <c:ptCount val="9"/>
                <c:pt idx="0">
                  <c:v>378.4033808000256</c:v>
                </c:pt>
                <c:pt idx="1">
                  <c:v>375.6279455648976</c:v>
                </c:pt>
                <c:pt idx="2">
                  <c:v>376.8490556964158</c:v>
                </c:pt>
                <c:pt idx="3">
                  <c:v>401.501701027935</c:v>
                </c:pt>
                <c:pt idx="4">
                  <c:v>2882.32229616038</c:v>
                </c:pt>
                <c:pt idx="5">
                  <c:v>43271.50911838373</c:v>
                </c:pt>
                <c:pt idx="6">
                  <c:v>173.955224895506</c:v>
                </c:pt>
                <c:pt idx="7">
                  <c:v>181.306388743015</c:v>
                </c:pt>
                <c:pt idx="8">
                  <c:v>200.6641167339848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24679120"/>
        <c:axId val="-1624666560"/>
      </c:barChart>
      <c:catAx>
        <c:axId val="-162467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24666560"/>
        <c:crosses val="autoZero"/>
        <c:auto val="1"/>
        <c:lblAlgn val="ctr"/>
        <c:lblOffset val="100"/>
        <c:noMultiLvlLbl val="0"/>
      </c:catAx>
      <c:valAx>
        <c:axId val="-1624666560"/>
        <c:scaling>
          <c:orientation val="minMax"/>
          <c:max val="1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rPr>
                  <a:t>Milliseconds</a:t>
                </a:r>
              </a:p>
            </c:rich>
          </c:tx>
          <c:layout>
            <c:manualLayout>
              <c:xMode val="edge"/>
              <c:yMode val="edge"/>
              <c:x val="0.0119630238960493"/>
              <c:y val="0.2716312841978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ailec" charset="0"/>
                  <a:ea typeface="Sailec" charset="0"/>
                  <a:cs typeface="Sailec" charset="0"/>
                </a:defRPr>
              </a:pPr>
              <a:endParaRPr lang="en-US"/>
            </a:p>
          </c:txPr>
        </c:title>
        <c:numFmt formatCode="#,##0.00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24679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34255011013886"/>
          <c:y val="0.945587225301506"/>
          <c:w val="0.9"/>
          <c:h val="0.05441277469849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7-04-14T10:50:01.421" idx="1">
    <p:pos x="1254" y="1574"/>
    <p:text>Add source to bottom of slide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0.06402</cdr:x>
      <cdr:y>0.70836</cdr:y>
    </cdr:from>
    <cdr:to>
      <cdr:x>0.17109</cdr:x>
      <cdr:y>0.76563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46753" y="2664662"/>
          <a:ext cx="914400" cy="21544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sz="800" smtClean="0">
              <a:solidFill>
                <a:srgbClr val="009489"/>
              </a:solidFill>
            </a:rPr>
            <a:t>Request Size</a:t>
          </a:r>
          <a:endParaRPr lang="en-US" sz="800" dirty="0">
            <a:solidFill>
              <a:srgbClr val="009489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Joke about the color schemes</a:t>
            </a:r>
            <a:r>
              <a:rPr lang="en-US" baseline="0" dirty="0" smtClean="0"/>
              <a:t> clashing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361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original argument was likely about the usefulness of compression in a </a:t>
            </a:r>
            <a:r>
              <a:rPr lang="en-US" baseline="0" dirty="0" smtClean="0"/>
              <a:t>micro-service </a:t>
            </a:r>
          </a:p>
          <a:p>
            <a:r>
              <a:rPr lang="en-US" baseline="0" dirty="0" smtClean="0"/>
              <a:t>(2005 - compression that reduced size by 25% or more would improve latency)</a:t>
            </a:r>
          </a:p>
          <a:p>
            <a:r>
              <a:rPr lang="en-US" baseline="0" dirty="0" smtClean="0"/>
              <a:t>(2017 - isn't possible for compression to reduce latency)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Point out the trade-off between network read speed and the CPU time compression </a:t>
            </a:r>
            <a:r>
              <a:rPr lang="en-US" baseline="0" dirty="0" smtClean="0"/>
              <a:t>takes </a:t>
            </a:r>
            <a:endParaRPr lang="en-US" baseline="0" dirty="0" smtClean="0"/>
          </a:p>
          <a:p>
            <a:r>
              <a:rPr lang="en-US" baseline="0" dirty="0" smtClean="0"/>
              <a:t>Point out the values </a:t>
            </a:r>
            <a:r>
              <a:rPr lang="en-US" baseline="0" dirty="0" smtClean="0"/>
              <a:t>that have </a:t>
            </a:r>
            <a:r>
              <a:rPr lang="en-US" baseline="0" dirty="0" smtClean="0"/>
              <a:t>changed (which are likely to change again in the future)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0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read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9430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take another look</a:t>
            </a:r>
          </a:p>
          <a:p>
            <a:endParaRPr lang="en-US" dirty="0" smtClean="0"/>
          </a:p>
          <a:p>
            <a:r>
              <a:rPr lang="en-US" dirty="0" smtClean="0"/>
              <a:t>This time</a:t>
            </a:r>
            <a:r>
              <a:rPr lang="en-US" baseline="0" dirty="0" smtClean="0"/>
              <a:t> we will only look at the log of the operation duration/speed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3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see that spinning disks operations</a:t>
            </a:r>
            <a:r>
              <a:rPr lang="en-US" baseline="0" dirty="0" smtClean="0"/>
              <a:t> are all in the same order of magnitude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SSD and networking operations are in the same order</a:t>
            </a:r>
          </a:p>
          <a:p>
            <a:r>
              <a:rPr lang="en-US" baseline="0" dirty="0" smtClean="0"/>
              <a:t>But SSD have far lower latency</a:t>
            </a:r>
          </a:p>
          <a:p>
            <a:endParaRPr lang="en-US" baseline="0" dirty="0" smtClean="0"/>
          </a:p>
          <a:p>
            <a:r>
              <a:rPr lang="en-US" baseline="0" dirty="0" smtClean="0"/>
              <a:t>RAM and compression (CPU operation) are in the same order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out the network write is highly pipelined</a:t>
            </a:r>
          </a:p>
          <a:p>
            <a:r>
              <a:rPr lang="en-US" b="1" baseline="0" dirty="0" smtClean="0"/>
              <a:t>TODO extra slide about pipelining to explain network write speed line of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71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this slide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>
                <a:latin typeface="Sailec" charset="0"/>
                <a:ea typeface="Sailec" charset="0"/>
                <a:cs typeface="Sailec" charset="0"/>
              </a:rPr>
              <a:t>Networks are getting wider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>
                <a:latin typeface="Sailec" charset="0"/>
                <a:ea typeface="Sailec" charset="0"/>
                <a:cs typeface="Sailec" charset="0"/>
              </a:rPr>
              <a:t>Ping time (round trip duration) is decreasing too but much less quickly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 smtClean="0">
              <a:latin typeface="Sailec" charset="0"/>
              <a:ea typeface="Sailec" charset="0"/>
              <a:cs typeface="Sailec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>
                <a:latin typeface="Sailec" charset="0"/>
                <a:ea typeface="Sailec" charset="0"/>
                <a:cs typeface="Sailec" charset="0"/>
              </a:rPr>
              <a:t>Lead</a:t>
            </a:r>
            <a:r>
              <a:rPr lang="en-US" sz="1100" baseline="0" dirty="0" smtClean="0">
                <a:latin typeface="Sailec" charset="0"/>
                <a:ea typeface="Sailec" charset="0"/>
                <a:cs typeface="Sailec" charset="0"/>
              </a:rPr>
              <a:t> into talking about latency vs throughput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 smtClean="0">
              <a:latin typeface="Sailec" charset="0"/>
              <a:ea typeface="Sailec" charset="0"/>
              <a:cs typeface="Sailec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8087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Latency and Throughput are the</a:t>
            </a:r>
            <a:r>
              <a:rPr lang="en-US" baseline="0" dirty="0" smtClean="0"/>
              <a:t> standard way to measure the “speed” of an I/O channel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Latency and Throughput are often but not necessarily inversely related (due to the amount of pipelining used to improve</a:t>
            </a:r>
            <a:r>
              <a:rPr lang="en-US" baseline="0" dirty="0" smtClean="0">
                <a:latin typeface="Roboto Light"/>
                <a:cs typeface="Roboto Light"/>
              </a:rPr>
              <a:t> throughput)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15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8397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Throughput is generally for operations upon which the user will not wait and achieved</a:t>
            </a:r>
            <a:r>
              <a:rPr lang="en-US" baseline="0" dirty="0" smtClean="0">
                <a:latin typeface="Roboto Light"/>
                <a:cs typeface="Roboto Light"/>
              </a:rPr>
              <a:t> by</a:t>
            </a:r>
            <a:r>
              <a:rPr lang="en-US" dirty="0" smtClean="0">
                <a:latin typeface="Roboto Light"/>
                <a:cs typeface="Roboto Light"/>
              </a:rPr>
              <a:t> “batching” operations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Latency is generally useful for things users interact with (i.e. Web UIs)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02389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Microservices are sized to the network requests (or even CPU caches)</a:t>
            </a:r>
          </a:p>
          <a:p>
            <a:endParaRPr lang="en-US" dirty="0" smtClean="0"/>
          </a:p>
          <a:p>
            <a:r>
              <a:rPr lang="en-US" dirty="0" err="1" smtClean="0"/>
              <a:t>Datapipeline</a:t>
            </a:r>
            <a:r>
              <a:rPr lang="en-US" dirty="0" smtClean="0"/>
              <a:t> batches are sized to a multiple of the virtual page size (4K) or size</a:t>
            </a:r>
            <a:r>
              <a:rPr lang="en-US" baseline="0" dirty="0" smtClean="0"/>
              <a:t> of TCP windows (1536 bytes by default but can be changed during a TCP session)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65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request is processed individually, heavy pre-caching, sizing service workloads to the CPU (ideally)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Akka and Finagle are low latency Scala platforms/libraries, dozens of other ones</a:t>
            </a:r>
          </a:p>
          <a:p>
            <a:pPr marL="0" indent="0">
              <a:buFont typeface="Arial" charset="0"/>
              <a:buNone/>
            </a:pPr>
            <a:endParaRPr lang="en-US" dirty="0" smtClean="0">
              <a:latin typeface="Roboto Light"/>
              <a:cs typeface="Roboto Light"/>
            </a:endParaRPr>
          </a:p>
          <a:p>
            <a:pPr marL="0" indent="0">
              <a:buFont typeface="Arial" charset="0"/>
              <a:buNone/>
            </a:pPr>
            <a:r>
              <a:rPr lang="en-US" dirty="0" smtClean="0">
                <a:latin typeface="Roboto Light"/>
                <a:cs typeface="Roboto Light"/>
              </a:rPr>
              <a:t>Heavily</a:t>
            </a:r>
            <a:r>
              <a:rPr lang="en-US" baseline="0" dirty="0" smtClean="0">
                <a:latin typeface="Roboto Light"/>
                <a:cs typeface="Roboto Light"/>
              </a:rPr>
              <a:t> overprovision servers</a:t>
            </a:r>
            <a:endParaRPr lang="en-US" dirty="0" smtClean="0">
              <a:latin typeface="Roboto Light"/>
              <a:cs typeface="Roboto Light"/>
            </a:endParaRPr>
          </a:p>
          <a:p>
            <a:pPr marL="0" indent="0">
              <a:buFont typeface="Arial" charset="0"/>
              <a:buNone/>
            </a:pPr>
            <a:endParaRPr lang="en-US" dirty="0" smtClean="0">
              <a:latin typeface="Roboto Light"/>
              <a:cs typeface="Roboto Light"/>
            </a:endParaRPr>
          </a:p>
          <a:p>
            <a:r>
              <a:rPr lang="en-US" dirty="0" smtClean="0"/>
              <a:t>Good for organizing</a:t>
            </a:r>
            <a:r>
              <a:rPr lang="en-US" baseline="0" dirty="0" smtClean="0"/>
              <a:t> large programming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29277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 pre-allocation of</a:t>
            </a:r>
            <a:r>
              <a:rPr lang="en-US" baseline="0" dirty="0" smtClean="0"/>
              <a:t> resources and processing rows in groups/batches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Kafka, other ETL solutions are batch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No need to overprovision servers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Pause for</a:t>
            </a:r>
            <a:r>
              <a:rPr lang="en-US" baseline="0" dirty="0" smtClean="0"/>
              <a:t> questions at this point!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0138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Hi I’m Hunter, Staff </a:t>
            </a:r>
            <a:r>
              <a:rPr lang="en-US" dirty="0" err="1" smtClean="0"/>
              <a:t>eng</a:t>
            </a:r>
            <a:r>
              <a:rPr lang="en-US" dirty="0" smtClean="0"/>
              <a:t> at CK</a:t>
            </a:r>
            <a:r>
              <a:rPr lang="is-IS" dirty="0" smtClean="0"/>
              <a:t>…brief bio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688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We've talked about overall design goals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so now we will talk about optimizing specific parts of an application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first we will talk about knowing which parts of the application to optimize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068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Inner loops tend</a:t>
            </a:r>
            <a:r>
              <a:rPr lang="en-US" baseline="0" dirty="0" smtClean="0"/>
              <a:t> to be large in application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about ways to increase work/size of init code to reduce the amount of logic executed once (or more) per request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01685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</a:t>
            </a:r>
            <a:r>
              <a:rPr lang="en-US" baseline="0" dirty="0" smtClean="0"/>
              <a:t> class of operation is what you model using complexity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only count the operations of the highest magnitude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9668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Read this slide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Carefully look at the</a:t>
            </a:r>
            <a:r>
              <a:rPr lang="en-US" baseline="0" dirty="0" smtClean="0"/>
              <a:t> requirements of your service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Make sure that you need each reliability, scalability or consistency guarantees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and where relaxing them can improve latency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Remember only to optimize the most frequently called operations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34406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</a:t>
            </a:r>
            <a:r>
              <a:rPr lang="en-US" baseline="0" dirty="0" smtClean="0"/>
              <a:t> read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56738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are some benchmarks for the expensive operations used in this application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Ask audience what</a:t>
            </a:r>
            <a:r>
              <a:rPr lang="en-US" baseline="0" dirty="0" smtClean="0"/>
              <a:t> should we do to optimize this application?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01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latencies of various operations to know what to optimize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72143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focus on improving the network performance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compression is unlikely to improve things much as the width of in-datacenter networking makes bytes saved of minor importance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DB is a network roundtrip plus locking overhead plus disk writes on a central disk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3054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hardware performance profile of a typical COTS server would contain</a:t>
            </a:r>
            <a:r>
              <a:rPr lang="en-US" dirty="0" smtClean="0"/>
              <a:t> CPU/Memory I/O, Disk I/O, Network</a:t>
            </a:r>
            <a:r>
              <a:rPr lang="en-US" baseline="0" dirty="0" smtClean="0"/>
              <a:t> I/O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76741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baseline="0" dirty="0" smtClean="0">
                <a:latin typeface="Sailec Light" charset="0"/>
                <a:ea typeface="Sailec Light" charset="0"/>
                <a:cs typeface="Sailec Light" charset="0"/>
              </a:rPr>
              <a:t>Read this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 smtClean="0">
                <a:latin typeface="Sailec Light" charset="0"/>
                <a:ea typeface="Sailec Light" charset="0"/>
                <a:cs typeface="Sailec Light" charset="0"/>
              </a:rPr>
              <a:t>These results</a:t>
            </a:r>
            <a:r>
              <a:rPr lang="en-US" sz="1100" b="0" baseline="0" dirty="0" smtClean="0">
                <a:latin typeface="Sailec Light" charset="0"/>
                <a:ea typeface="Sailec Light" charset="0"/>
                <a:cs typeface="Sailec Light" charset="0"/>
              </a:rPr>
              <a:t> are somewhat surprising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baseline="0" dirty="0" smtClean="0">
                <a:latin typeface="Sailec Light" charset="0"/>
                <a:ea typeface="Sailec Light" charset="0"/>
                <a:cs typeface="Sailec Light" charset="0"/>
              </a:rPr>
              <a:t>What is happening here?</a:t>
            </a:r>
            <a:endParaRPr lang="en-US" sz="1100" b="0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81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baseline="0" dirty="0" smtClean="0"/>
              <a:t>Just read this slide</a:t>
            </a:r>
          </a:p>
        </p:txBody>
      </p:sp>
    </p:spTree>
    <p:extLst>
      <p:ext uri="{BB962C8B-B14F-4D97-AF65-F5344CB8AC3E}">
        <p14:creationId xmlns:p14="http://schemas.microsoft.com/office/powerpoint/2010/main" val="1225052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how the blocking APIs and OSes work to glue</a:t>
            </a:r>
            <a:r>
              <a:rPr lang="en-US" baseline="0" dirty="0" smtClean="0"/>
              <a:t> together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hardware events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Explain that </a:t>
            </a:r>
            <a:r>
              <a:rPr lang="en-US" dirty="0" err="1" smtClean="0"/>
              <a:t>async</a:t>
            </a:r>
            <a:r>
              <a:rPr lang="en-US" baseline="0" dirty="0" smtClean="0"/>
              <a:t> shares resources which frees up CPU</a:t>
            </a:r>
            <a:r>
              <a:rPr lang="en-US" baseline="0" dirty="0"/>
              <a:t> </a:t>
            </a:r>
            <a:r>
              <a:rPr lang="en-US" baseline="0" dirty="0" smtClean="0"/>
              <a:t>or saves context </a:t>
            </a:r>
            <a:r>
              <a:rPr lang="en-US" baseline="0" dirty="0" smtClean="0"/>
              <a:t>switches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30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69138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Global/shared state give a max on the value of the newly freed CPU resources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Explain that blocking simply lets a</a:t>
            </a:r>
            <a:r>
              <a:rPr lang="en-US" baseline="0" dirty="0" smtClean="0"/>
              <a:t> service have a lower load average but won't improve total throughput or latency if your application is already network bound (like our example app)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31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216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Asynchronous I/O</a:t>
            </a:r>
            <a:r>
              <a:rPr lang="en-US" baseline="0" dirty="0" smtClean="0"/>
              <a:t> frees up CPU, not network or disk!!!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32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17890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So</a:t>
            </a:r>
            <a:r>
              <a:rPr lang="en-US" baseline="0" dirty="0" smtClean="0"/>
              <a:t> the message is benchmark it, measure it, it changes, hardware changes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275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Just read this slide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Point out that there are a million small, different ways to measure and its always a good</a:t>
            </a:r>
            <a:r>
              <a:rPr lang="en-US" baseline="0" dirty="0" smtClean="0"/>
              <a:t> idea to look closely at what a benchmark measures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248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</a:t>
            </a:r>
            <a:r>
              <a:rPr lang="en-US" baseline="0" dirty="0" smtClean="0"/>
              <a:t> benchmarked types of operations we thought might be both commonly used and more expensive (or thought to be expensive)</a:t>
            </a:r>
          </a:p>
          <a:p>
            <a:r>
              <a:rPr lang="en-US" baseline="0" dirty="0" smtClean="0"/>
              <a:t>- syscalls like rand() and </a:t>
            </a:r>
            <a:r>
              <a:rPr lang="en-US" baseline="0" dirty="0" err="1" smtClean="0"/>
              <a:t>current_time</a:t>
            </a:r>
            <a:r>
              <a:rPr lang="en-US" baseline="0" dirty="0" smtClean="0"/>
              <a:t>()</a:t>
            </a:r>
          </a:p>
          <a:p>
            <a:r>
              <a:rPr lang="en-US" baseline="0" dirty="0" smtClean="0"/>
              <a:t>- I/O operations like reading file metadata (most other I/O operations are covered by the original benchmarks)</a:t>
            </a:r>
          </a:p>
          <a:p>
            <a:r>
              <a:rPr lang="en-US" baseline="0" dirty="0" smtClean="0"/>
              <a:t>- mysterious things like context switches</a:t>
            </a:r>
          </a:p>
          <a:p>
            <a:r>
              <a:rPr lang="en-US" baseline="0" dirty="0" smtClean="0"/>
              <a:t>- searching a large data structure</a:t>
            </a:r>
          </a:p>
          <a:p>
            <a:r>
              <a:rPr lang="en-US" baseline="0" dirty="0" smtClean="0"/>
              <a:t>- switch statements using class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945516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Woah, isInstanceOf is now fast!!!</a:t>
            </a:r>
          </a:p>
          <a:p>
            <a:r>
              <a:rPr lang="en-US" dirty="0" smtClean="0"/>
              <a:t>Real cost of the context switch is all the CPU cache misses that follow a context switch</a:t>
            </a:r>
          </a:p>
          <a:p>
            <a:r>
              <a:rPr lang="en-US" dirty="0" smtClean="0"/>
              <a:t>http://blog.tsunanet.net/2010/11/how-long-does-it-take-to-make-context.html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36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094660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So we decided to measure different looping constructs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We expect that most constructs will be of similar speed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5389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Thi</a:t>
            </a:r>
            <a:r>
              <a:rPr lang="en-US" baseline="0" dirty="0" smtClean="0"/>
              <a:t>s is a fragment of the JMH code used to benchmark these techniques.  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This fragment measures the foldLeft technique.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Pause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Walk through of the </a:t>
            </a:r>
            <a:r>
              <a:rPr lang="en-US" baseline="0" dirty="0" smtClean="0"/>
              <a:t>code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Talk about issues with Numeric/Integral and the slowdowns they introduce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013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Talk about issues with Numeric/Integral and the slowdowns they introduce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62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Why does latency matter? why do we</a:t>
            </a:r>
            <a:r>
              <a:rPr lang="en-US" baseline="0" dirty="0" smtClean="0"/>
              <a:t> do the extra work to make systems perform well?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Give examples in question form of engineers and companies going to lengths to measure, study and improve latency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="1" baseline="0" dirty="0" smtClean="0"/>
              <a:t>Don’t answer the question(s) until the next slide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464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40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661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This benchmark</a:t>
            </a:r>
            <a:r>
              <a:rPr lang="en-US" baseline="0" dirty="0" smtClean="0"/>
              <a:t> measures just read/scan speed of various data structures (immutable data structures)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We measure different numeric types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Use a variety of scans (while loop vs find)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This is a</a:t>
            </a:r>
            <a:r>
              <a:rPr lang="en-US" baseline="0" dirty="0" smtClean="0"/>
              <a:t> snipped of JMH code that measures a Seq with a find operations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Pause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Walk through of the code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230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Array is fastest</a:t>
            </a:r>
            <a:r>
              <a:rPr lang="en-US" baseline="0" dirty="0" smtClean="0"/>
              <a:t> for small collections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Map is fastest for large collections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List is very slow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43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17312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Now we examine</a:t>
            </a:r>
            <a:r>
              <a:rPr lang="en-US" baseline="0" dirty="0" smtClean="0"/>
              <a:t> the effect of mutability on data structure performance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We measure inserts, deletes and reads from 3 types of Maps and 2 types of Arrays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2713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Fragment of JMH code that reads/inserts/removes</a:t>
            </a:r>
            <a:r>
              <a:rPr lang="en-US" baseline="0" dirty="0" smtClean="0"/>
              <a:t> pairs from mutable buffer and immutable </a:t>
            </a:r>
            <a:r>
              <a:rPr lang="en-US" baseline="0" dirty="0" err="1" smtClean="0"/>
              <a:t>seq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Pause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Walk through code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1654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puzzled about</a:t>
            </a:r>
            <a:r>
              <a:rPr lang="en-US" baseline="0" dirty="0" smtClean="0"/>
              <a:t> poor immutable map performance, even for 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out compaction issues with Arrays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Mutable Reads are fastest, then Concurrent Reads, then Immutable Reads???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/>
              <a:t>Mutable vs Immutable Container</a:t>
            </a:r>
            <a:r>
              <a:rPr lang="en-US" sz="1100" baseline="0" dirty="0" smtClean="0"/>
              <a:t> Performance 2.11</a:t>
            </a:r>
            <a:endParaRPr lang="en-US" sz="110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46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26100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measured both 2.11 and 2.12</a:t>
            </a:r>
          </a:p>
          <a:p>
            <a:endParaRPr lang="en-US" dirty="0" smtClean="0"/>
          </a:p>
          <a:p>
            <a:r>
              <a:rPr lang="en-US" dirty="0" smtClean="0"/>
              <a:t>Both</a:t>
            </a:r>
            <a:r>
              <a:rPr lang="en-US" baseline="0" dirty="0" smtClean="0"/>
              <a:t> tests showed the same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47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687171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Purpose of services: </a:t>
            </a:r>
            <a:r>
              <a:rPr lang="en-US" dirty="0" smtClean="0">
                <a:latin typeface="Roboto Light"/>
                <a:cs typeface="Roboto Light"/>
              </a:rPr>
              <a:t>Batching vs Per request processing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Analyze</a:t>
            </a:r>
            <a:r>
              <a:rPr lang="en-US" baseline="0" dirty="0" smtClean="0">
                <a:latin typeface="Roboto Light"/>
                <a:cs typeface="Roboto Light"/>
              </a:rPr>
              <a:t>/find expensive operations.  Can use profilers or using the numbers.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Roboto Light"/>
              <a:cs typeface="Roboto Ligh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Roboto Light"/>
                <a:cs typeface="Roboto Light"/>
              </a:rPr>
              <a:t>Measure often, hardware changes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Roboto Light"/>
              <a:cs typeface="Roboto Ligh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Roboto Light"/>
                <a:cs typeface="Roboto Light"/>
              </a:rPr>
              <a:t>Only optimize the most frequent operations.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Roboto Light"/>
                <a:cs typeface="Roboto Light"/>
              </a:rPr>
              <a:t>Reduce, reuse, recycle operation results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48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518026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Thank</a:t>
            </a:r>
            <a:r>
              <a:rPr lang="en-US" baseline="0" dirty="0" smtClean="0"/>
              <a:t> the Scala Days staff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43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point is that users hate to wait and that costs you users and revenue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human vs machine scale latency</a:t>
            </a:r>
            <a:r>
              <a:rPr lang="is-IS" baseline="0" dirty="0" smtClean="0"/>
              <a:t>…HFT vs Web App 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598075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Talk about Human scale latency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Talk about losing revenue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Shortened attention spans, especially amount younger audiences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“</a:t>
            </a:r>
            <a:r>
              <a:rPr lang="en-US" b="1" dirty="0" smtClean="0"/>
              <a:t>Users really respond to speed” - Marissa Mayer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www.websiteoptimization.com</a:t>
            </a:r>
            <a:r>
              <a:rPr lang="en-US" dirty="0" smtClean="0"/>
              <a:t>/speed/tweak/psychology-web-performance/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Latency is the mother of interactivity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219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Both improves response rate</a:t>
            </a:r>
            <a:r>
              <a:rPr lang="en-US" baseline="0" dirty="0" smtClean="0"/>
              <a:t> and</a:t>
            </a:r>
            <a:r>
              <a:rPr lang="en-US" dirty="0" smtClean="0"/>
              <a:t> revenue for commerce </a:t>
            </a:r>
            <a:r>
              <a:rPr lang="en-US" dirty="0" smtClean="0"/>
              <a:t>sites</a:t>
            </a:r>
            <a:r>
              <a:rPr lang="en-US" baseline="0" dirty="0" smtClean="0"/>
              <a:t> 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drives click through rates</a:t>
            </a:r>
            <a:r>
              <a:rPr lang="en-US" baseline="0" dirty="0" smtClean="0"/>
              <a:t> for other sites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Google changed to 30 hits per page instead of 10 which slowed down page load from 300ms to 800ms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Even slow sites can benefit from becoming less slow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Improves site penetration and clicks per session rates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19440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talk was inspired by a Google talk https://</a:t>
            </a:r>
            <a:r>
              <a:rPr lang="en-US" dirty="0" err="1" smtClean="0"/>
              <a:t>people.eecs.berkeley.edu</a:t>
            </a:r>
            <a:r>
              <a:rPr lang="en-US" dirty="0" smtClean="0"/>
              <a:t>/~</a:t>
            </a:r>
            <a:r>
              <a:rPr lang="en-US" dirty="0" err="1" smtClean="0"/>
              <a:t>rcs</a:t>
            </a:r>
            <a:r>
              <a:rPr lang="en-US" dirty="0" smtClean="0"/>
              <a:t>/research/</a:t>
            </a:r>
            <a:r>
              <a:rPr lang="en-US" dirty="0" err="1" smtClean="0"/>
              <a:t>interactive_latency.html</a:t>
            </a:r>
            <a:endParaRPr lang="en-US" dirty="0" smtClean="0"/>
          </a:p>
          <a:p>
            <a:r>
              <a:rPr lang="en-US" dirty="0" smtClean="0"/>
              <a:t>Jeffrey Dean’s talk</a:t>
            </a:r>
            <a:r>
              <a:rPr lang="en-US" baseline="0" dirty="0" smtClean="0"/>
              <a:t> (Building Software Systems at Google and Lessons Learned) June 2, 2011</a:t>
            </a:r>
          </a:p>
          <a:p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56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late in</a:t>
            </a:r>
            <a:r>
              <a:rPr lang="en-US" baseline="0" dirty="0" smtClean="0"/>
              <a:t> that presentation is a chart that explains how to think about performance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likely was used to settle a great many engineering arguments at Google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5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ro text invert 1">
    <p:bg>
      <p:bgPr>
        <a:solidFill>
          <a:srgbClr val="009389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0950" y="0"/>
            <a:ext cx="8506800" cy="772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defRPr>
            </a:lvl1pPr>
            <a:lvl2pPr lvl="1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60950" y="844975"/>
            <a:ext cx="8506800" cy="32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•"/>
              <a:defRPr sz="1800" b="0" i="0">
                <a:solidFill>
                  <a:srgbClr val="FFFFFF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defRPr>
            </a:lvl1pPr>
            <a:lvl2pPr marL="742950" marR="0" lvl="1" indent="-13335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–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1143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•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1397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–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1524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»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77800" algn="l" rtl="0">
              <a:spcBef>
                <a:spcPts val="1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»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177800" algn="l" rtl="0">
              <a:spcBef>
                <a:spcPts val="1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»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177800" algn="l" rtl="0">
              <a:spcBef>
                <a:spcPts val="1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»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177800" algn="l" rtl="0">
              <a:spcBef>
                <a:spcPts val="1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»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pic>
        <p:nvPicPr>
          <p:cNvPr id="14" name="Shape 14" descr="CreditKarma_Logo_RGB_W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39149" y="4727475"/>
            <a:ext cx="1490378" cy="2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ro text">
    <p:bg>
      <p:bgPr>
        <a:noFill/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46125" y="177450"/>
            <a:ext cx="8799600" cy="48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buClr>
                <a:srgbClr val="45BA8B"/>
              </a:buClr>
              <a:buSzPct val="100000"/>
              <a:buFont typeface="Open Sans"/>
              <a:buChar char="●"/>
              <a:defRPr sz="3000" b="0" i="0">
                <a:solidFill>
                  <a:srgbClr val="45BA8B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defRPr>
            </a:lvl1pPr>
            <a:lvl2pPr lvl="1" rtl="0">
              <a:spcBef>
                <a:spcPts val="0"/>
              </a:spcBef>
              <a:buSzPct val="100000"/>
              <a:buChar char="○"/>
              <a:defRPr sz="3000" b="1"/>
            </a:lvl2pPr>
            <a:lvl3pPr lvl="2" rtl="0">
              <a:spcBef>
                <a:spcPts val="0"/>
              </a:spcBef>
              <a:buSzPct val="100000"/>
              <a:buChar char="■"/>
              <a:defRPr sz="3000" b="1"/>
            </a:lvl3pPr>
            <a:lvl4pPr lvl="3" rtl="0">
              <a:spcBef>
                <a:spcPts val="0"/>
              </a:spcBef>
              <a:buSzPct val="100000"/>
              <a:buChar char="●"/>
              <a:defRPr sz="3000" b="1"/>
            </a:lvl4pPr>
            <a:lvl5pPr lvl="4" rtl="0">
              <a:spcBef>
                <a:spcPts val="0"/>
              </a:spcBef>
              <a:buSzPct val="100000"/>
              <a:buChar char="○"/>
              <a:defRPr sz="3000" b="1"/>
            </a:lvl5pPr>
            <a:lvl6pPr lvl="5" rtl="0">
              <a:spcBef>
                <a:spcPts val="0"/>
              </a:spcBef>
              <a:buSzPct val="100000"/>
              <a:buChar char="■"/>
              <a:defRPr sz="3000" b="1"/>
            </a:lvl6pPr>
            <a:lvl7pPr lvl="6" rtl="0">
              <a:spcBef>
                <a:spcPts val="0"/>
              </a:spcBef>
              <a:buSzPct val="100000"/>
              <a:buChar char="●"/>
              <a:defRPr sz="3000" b="1"/>
            </a:lvl7pPr>
            <a:lvl8pPr lvl="7" rtl="0">
              <a:spcBef>
                <a:spcPts val="0"/>
              </a:spcBef>
              <a:buSzPct val="100000"/>
              <a:buChar char="○"/>
              <a:defRPr sz="3000" b="1"/>
            </a:lvl8pPr>
            <a:lvl9pPr lvl="8" rtl="0">
              <a:spcBef>
                <a:spcPts val="0"/>
              </a:spcBef>
              <a:buSzPct val="100000"/>
              <a:buChar char="■"/>
              <a:defRPr sz="3000" b="1"/>
            </a:lvl9pPr>
          </a:lstStyle>
          <a:p>
            <a:endParaRPr dirty="0"/>
          </a:p>
        </p:txBody>
      </p:sp>
      <p:sp>
        <p:nvSpPr>
          <p:cNvPr id="17" name="Shape 17"/>
          <p:cNvSpPr/>
          <p:nvPr/>
        </p:nvSpPr>
        <p:spPr>
          <a:xfrm>
            <a:off x="0" y="5098350"/>
            <a:ext cx="9144000" cy="453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98350"/>
            <a:ext cx="9144000" cy="453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60950" y="0"/>
            <a:ext cx="8506800" cy="772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0" i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defRPr>
            </a:lvl1pPr>
            <a:lvl2pPr lvl="1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60950" y="844975"/>
            <a:ext cx="8506800" cy="32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•"/>
              <a:defRPr sz="1800" b="0" i="0">
                <a:solidFill>
                  <a:srgbClr val="404345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defRPr>
            </a:lvl1pPr>
            <a:lvl2pPr marL="742950" marR="0" lvl="1" indent="-13335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–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1143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•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1397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–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1524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3" name="Shape 23"/>
          <p:cNvSpPr/>
          <p:nvPr/>
        </p:nvSpPr>
        <p:spPr>
          <a:xfrm>
            <a:off x="0" y="5098350"/>
            <a:ext cx="9144000" cy="453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1550"/>
            <a:ext cx="7543800" cy="2743200"/>
          </a:xfrm>
        </p:spPr>
        <p:txBody>
          <a:bodyPr anchor="ctr"/>
          <a:lstStyle>
            <a:lvl1pPr algn="ctr">
              <a:lnSpc>
                <a:spcPct val="110000"/>
              </a:lnSpc>
              <a:defRPr sz="2400">
                <a:solidFill>
                  <a:srgbClr val="5598E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133350"/>
            <a:ext cx="914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80554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60950" y="0"/>
            <a:ext cx="8506800" cy="77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>
                <a:solidFill>
                  <a:srgbClr val="45BA8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pic>
        <p:nvPicPr>
          <p:cNvPr id="8" name="Shape 8" descr="CreditKarma_Logo_RGB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9149" y="4727475"/>
            <a:ext cx="1490378" cy="2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260950" y="844975"/>
            <a:ext cx="8506800" cy="32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•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42950" marR="0" lvl="1" indent="-13335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–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1143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•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1397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–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1524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ailec" charset="0"/>
          <a:ea typeface="Sailec" charset="0"/>
          <a:cs typeface="Sailec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ailec" charset="0"/>
          <a:ea typeface="Sailec" charset="0"/>
          <a:cs typeface="Sailec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chart" Target="../charts/char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chart" Target="../charts/char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chart" Target="../charts/char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chart" Target="../charts/char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.SD_CHGO_blan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65735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54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Numbers every Scala programmer should know</a:t>
            </a:r>
            <a:endParaRPr lang="da-DK" sz="54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300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dirty="0" smtClean="0">
                <a:solidFill>
                  <a:srgbClr val="FFFFFF"/>
                </a:solidFill>
                <a:latin typeface="Sailec Light" charset="0"/>
                <a:ea typeface="Sailec Light" charset="0"/>
                <a:cs typeface="Sailec Light" charset="0"/>
              </a:rPr>
              <a:t>Hunter Payne</a:t>
            </a:r>
            <a:endParaRPr lang="da-DK" sz="3200" dirty="0">
              <a:solidFill>
                <a:srgbClr val="FFFFFF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9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35878"/>
              </p:ext>
            </p:extLst>
          </p:nvPr>
        </p:nvGraphicFramePr>
        <p:xfrm>
          <a:off x="280416" y="185166"/>
          <a:ext cx="8382000" cy="429278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468624"/>
                <a:gridCol w="2423160"/>
                <a:gridCol w="2490216"/>
              </a:tblGrid>
              <a:tr h="330389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Operation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Time</a:t>
                      </a:r>
                      <a:r>
                        <a:rPr lang="en-US" sz="1400" b="1" i="0" baseline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in nanoseconds (‘05)</a:t>
                      </a:r>
                      <a:endParaRPr lang="en-US" sz="1400" b="1" i="0" dirty="0" smtClean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Time</a:t>
                      </a:r>
                      <a:r>
                        <a:rPr lang="en-US" sz="1400" b="1" i="0" baseline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in nanoseconds (‘17)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L1 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Open Sans"/>
                        </a:rPr>
                        <a:t>cache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hit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L2 cache hit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4ns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4ns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Mutex lock/unlock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17ns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17ns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RAM read/write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Compress 1KB with zippy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Send 2KB over network (in datacenter)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8,000ns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125ns (64x faster)</a:t>
                      </a:r>
                      <a:endParaRPr lang="en-US" sz="1400" b="1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from RAM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95,000ns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6,000ns (15x faster)</a:t>
                      </a:r>
                      <a:endParaRPr lang="en-US" sz="1400" b="1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SSD random read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17,000ns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16,000ns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Network roundtrip (in datacenter)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sequentially from SSD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98,000ns (20x faster)</a:t>
                      </a:r>
                      <a:endParaRPr lang="en-US" sz="1400" b="1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from disk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7,000,000ns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1,000,000ns (7x faster)</a:t>
                      </a:r>
                      <a:endParaRPr lang="en-US" sz="1400" b="1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Disk Seek (spinning platter)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7,000,000ns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Packet roundtrip CA to Netherlands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150,000,000ns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150,000,000ns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560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5750"/>
            <a:ext cx="7683910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What do the numbers tell us?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402450"/>
            <a:ext cx="669331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CPU and RAM is fast</a:t>
            </a: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Locking is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fast</a:t>
            </a: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Network inside the Data Center is fast (getting faster)</a:t>
            </a: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Copying data is slow (but getting faster)</a:t>
            </a: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Disk is slow (SSDs are less slow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)</a:t>
            </a: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Network outside the Data Center is slow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(not 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changing much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)</a:t>
            </a: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5" name="Up-Down Arrow 4"/>
          <p:cNvSpPr/>
          <p:nvPr/>
        </p:nvSpPr>
        <p:spPr>
          <a:xfrm>
            <a:off x="609600" y="1200150"/>
            <a:ext cx="1066800" cy="3481578"/>
          </a:xfrm>
          <a:prstGeom prst="upDownArrow">
            <a:avLst/>
          </a:prstGeom>
          <a:gradFill>
            <a:gsLst>
              <a:gs pos="0">
                <a:srgbClr val="00B050"/>
              </a:gs>
              <a:gs pos="14000">
                <a:schemeClr val="tx1">
                  <a:lumMod val="84000"/>
                  <a:lumOff val="16000"/>
                </a:schemeClr>
              </a:gs>
              <a:gs pos="100000">
                <a:srgbClr val="F66161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1689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 numbers we all know (revisited)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452841"/>
              </p:ext>
            </p:extLst>
          </p:nvPr>
        </p:nvGraphicFramePr>
        <p:xfrm>
          <a:off x="179832" y="331470"/>
          <a:ext cx="8799576" cy="429278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432048"/>
                <a:gridCol w="2578608"/>
                <a:gridCol w="1837944"/>
                <a:gridCol w="950976"/>
              </a:tblGrid>
              <a:tr h="330389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Operation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Time</a:t>
                      </a:r>
                      <a:r>
                        <a:rPr lang="en-US" sz="1400" b="1" i="0" baseline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in nanoseconds (2017)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Order</a:t>
                      </a:r>
                      <a:r>
                        <a:rPr lang="en-US" sz="1400" b="1" i="0" baseline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of magnitude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Log10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L1 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Open Sans"/>
                        </a:rPr>
                        <a:t>cache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hit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0~1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L2 cache hit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4ns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</a:t>
                      </a:r>
                      <a:r>
                        <a:rPr lang="en-US" sz="1400" b="0" i="0" u="none" strike="noStrike" cap="none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0~1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Mutex lock/unlock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17ns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RAM read/write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Send 2KB over network (in datacenter)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125ns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Compress 1KB with zippy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from RAM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SSD random read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16,000ns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4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4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Network roundtrip (in datacenter)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sequentially from SSD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98,000ns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from disk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Disk Seek (spinning platter)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Packet roundtrip CA to Netherlands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150,000,000ns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8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8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67328" y="-192024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19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683910" cy="914400"/>
          </a:xfrm>
        </p:spPr>
        <p:txBody>
          <a:bodyPr/>
          <a:lstStyle/>
          <a:p>
            <a:pPr algn="l">
              <a:buNone/>
            </a:pPr>
            <a:r>
              <a:rPr lang="en-US" sz="3600" dirty="0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Pipelining and Amortization</a:t>
            </a:r>
            <a:endParaRPr lang="en-US" sz="3600" dirty="0">
              <a:solidFill>
                <a:srgbClr val="009389"/>
              </a:solidFill>
              <a:latin typeface="Sailec Regular" charset="0"/>
              <a:ea typeface="Sailec Regular" charset="0"/>
              <a:cs typeface="Sailec Regula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914400"/>
            <a:ext cx="82651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ailec" charset="0"/>
                <a:ea typeface="Sailec" charset="0"/>
                <a:cs typeface="Sailec" charset="0"/>
              </a:rPr>
              <a:t>500,000ns round trip but 125ns for writes?  How can that be?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Sailec" charset="0"/>
              <a:ea typeface="Sailec" charset="0"/>
              <a:cs typeface="Sailec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Sailec" charset="0"/>
                <a:ea typeface="Sailec" charset="0"/>
                <a:cs typeface="Sailec" charset="0"/>
              </a:rPr>
              <a:t>125ns write time is amortized across multiple operations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latin typeface="Sailec" charset="0"/>
              <a:ea typeface="Sailec" charset="0"/>
              <a:cs typeface="Sailec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Sailec" charset="0"/>
                <a:ea typeface="Sailec" charset="0"/>
                <a:cs typeface="Sailec" charset="0"/>
              </a:rPr>
              <a:t>This means the network can carry 4000 writes of 2K per round trip or 8MB per round trip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Sailec" charset="0"/>
              <a:ea typeface="Sailec" charset="0"/>
              <a:cs typeface="Sailec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Sailec" charset="0"/>
                <a:ea typeface="Sailec" charset="0"/>
                <a:cs typeface="Sailec" charset="0"/>
              </a:rPr>
              <a:t>The latency of network request is round trip + amortized write time (i.e. 500,000ns + 125ns)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Sailec" charset="0"/>
              <a:ea typeface="Sailec" charset="0"/>
              <a:cs typeface="Sailec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Sailec" charset="0"/>
                <a:ea typeface="Sailec" charset="0"/>
                <a:cs typeface="Sailec" charset="0"/>
              </a:rPr>
              <a:t>The throughput of the network is time period / amortized write time</a:t>
            </a:r>
            <a:endParaRPr lang="en-US" sz="2000" dirty="0">
              <a:latin typeface="Sailec" charset="0"/>
              <a:ea typeface="Sailec" charset="0"/>
              <a:cs typeface="Saile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99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11312" cy="914400"/>
          </a:xfrm>
        </p:spPr>
        <p:txBody>
          <a:bodyPr/>
          <a:lstStyle/>
          <a:p>
            <a:r>
              <a:rPr lang="en-US" sz="36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How to quantify “fast”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9448" y="3430126"/>
            <a:ext cx="405089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Throughput</a:t>
            </a: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Events/bytes per second</a:t>
            </a: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Measured in data per time (i.e. MB/ sec)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30126"/>
            <a:ext cx="46493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Latency</a:t>
            </a: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Time event/byte takes to move through the system</a:t>
            </a:r>
            <a:endParaRPr lang="en-US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Measured in time (i.e. 20ms)</a:t>
            </a:r>
          </a:p>
          <a:p>
            <a:pPr lvl="1"/>
            <a:endParaRPr lang="en-US" dirty="0" smtClean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5"/>
          <a:stretch/>
        </p:blipFill>
        <p:spPr>
          <a:xfrm>
            <a:off x="5215128" y="971550"/>
            <a:ext cx="2590800" cy="228600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3" y="971550"/>
            <a:ext cx="2590800" cy="22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11312" cy="914400"/>
          </a:xfrm>
        </p:spPr>
        <p:txBody>
          <a:bodyPr/>
          <a:lstStyle/>
          <a:p>
            <a:r>
              <a:rPr lang="en-US" sz="3600" dirty="0" smtClean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How is it used?</a:t>
            </a:r>
            <a:endParaRPr lang="en-US" sz="3600" dirty="0">
              <a:solidFill>
                <a:srgbClr val="0093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48" y="3430126"/>
            <a:ext cx="405089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Throughput</a:t>
            </a:r>
          </a:p>
          <a:p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Number of lanes on a highway</a:t>
            </a:r>
          </a:p>
          <a:p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Used to measure “batches”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30126"/>
            <a:ext cx="464938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Latency</a:t>
            </a:r>
          </a:p>
          <a:p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Speed of the car/length of the road</a:t>
            </a:r>
          </a:p>
          <a:p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Used often for user </a:t>
            </a:r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interaction</a:t>
            </a:r>
            <a:endParaRPr lang="en-US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5"/>
          <a:stretch/>
        </p:blipFill>
        <p:spPr>
          <a:xfrm>
            <a:off x="5215128" y="971550"/>
            <a:ext cx="2590800" cy="228600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3" y="971550"/>
            <a:ext cx="2590800" cy="22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85750"/>
            <a:ext cx="7678010" cy="9144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Basic modern types of infrastructures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6776" y="1795149"/>
            <a:ext cx="55871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Micro-services (latency optimized)</a:t>
            </a: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Process rows/events/requests one at a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0" y="1380833"/>
            <a:ext cx="1600200" cy="1391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6776" y="3256695"/>
            <a:ext cx="601242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Data pipeline (throughput optimized)</a:t>
            </a:r>
          </a:p>
          <a:p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Pre-allocate resources </a:t>
            </a:r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buffers, file and socket </a:t>
            </a:r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handles) </a:t>
            </a: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&amp; reuse </a:t>
            </a:r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them for each batch</a:t>
            </a:r>
          </a:p>
          <a:p>
            <a:endParaRPr lang="en-US" dirty="0" smtClean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5"/>
          <a:stretch/>
        </p:blipFill>
        <p:spPr>
          <a:xfrm>
            <a:off x="825910" y="2952750"/>
            <a:ext cx="1600200" cy="141194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31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5750"/>
            <a:ext cx="7836310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Why micro-services?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200150"/>
            <a:ext cx="7980680" cy="3816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It’s easier to: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optimize a small service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organize a large number of developers</a:t>
            </a:r>
          </a:p>
          <a:p>
            <a:pPr lvl="1"/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lvl="1"/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It’s more overhead due to: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p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rocess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p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er service infrastructure (logging, build environment, staging environment)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n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egotiating IDL and gaining agreement across teams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pPr lvl="1"/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Don’t use for batch-style architectures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Roboto Light"/>
              <a:cs typeface="Roboto Light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 smtClean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3781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497" y="285750"/>
            <a:ext cx="7578213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Why data pipelines?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1497" y="1352550"/>
            <a:ext cx="7607710" cy="3293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Move larger amounts of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Amortizes resource usage over a set of rows/events/requests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Sailec Light" charset="0"/>
                <a:ea typeface="Sailec Light" charset="0"/>
                <a:cs typeface="Sailec Light" charset="0"/>
              </a:rPr>
              <a:t>Backpressure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 techniques prevent memory usage issues (i.e. swapping)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Easier to create reliable code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Can completely process one batch (retrying operations if necessary) before handling the next batch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Data 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Pipeline servers often are run at or near 100% utilization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2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>
            <a:off x="445150" y="3600125"/>
            <a:ext cx="6125700" cy="12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 dirty="0" smtClean="0">
                <a:solidFill>
                  <a:srgbClr val="009389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Hunter Payne</a:t>
            </a:r>
            <a:endParaRPr lang="en" sz="2000" dirty="0">
              <a:solidFill>
                <a:srgbClr val="009389"/>
              </a:solidFill>
              <a:latin typeface="Sailec Light" charset="0"/>
              <a:ea typeface="Sailec Light" charset="0"/>
              <a:cs typeface="Sailec Light" charset="0"/>
              <a:sym typeface="Open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 dirty="0" smtClean="0">
                <a:solidFill>
                  <a:srgbClr val="009389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Scala Days Chicago 2017</a:t>
            </a:r>
            <a:endParaRPr lang="en" sz="2000" dirty="0">
              <a:solidFill>
                <a:srgbClr val="009389"/>
              </a:solidFill>
              <a:latin typeface="Sailec Light" charset="0"/>
              <a:ea typeface="Sailec Light" charset="0"/>
              <a:cs typeface="Sailec Light" charset="0"/>
              <a:sym typeface="Open Sans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292750" y="1695975"/>
            <a:ext cx="3291900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99200" y="1695975"/>
            <a:ext cx="5616968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99200" y="2630120"/>
            <a:ext cx="6759968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/>
          <p:nvPr/>
        </p:nvSpPr>
        <p:spPr>
          <a:xfrm>
            <a:off x="452350" y="1574430"/>
            <a:ext cx="7822970" cy="23392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FFFF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Numbers every Scala programmer should know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85220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24" y="438150"/>
            <a:ext cx="1560576" cy="390144"/>
          </a:xfrm>
          <a:prstGeom prst="rect">
            <a:avLst/>
          </a:prstGeom>
        </p:spPr>
      </p:pic>
      <p:sp>
        <p:nvSpPr>
          <p:cNvPr id="50" name="Shape 50"/>
          <p:cNvSpPr/>
          <p:nvPr/>
        </p:nvSpPr>
        <p:spPr>
          <a:xfrm>
            <a:off x="445150" y="3403731"/>
            <a:ext cx="6449426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580325" y="3331706"/>
            <a:ext cx="6515419" cy="83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How to use the numbers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1863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750" y="266700"/>
            <a:ext cx="803361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Services, requests and inner </a:t>
            </a:r>
            <a:r>
              <a:rPr lang="en-US" sz="36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l</a:t>
            </a:r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oops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5910" y="1181100"/>
            <a:ext cx="760771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Not all lines of code are run the same number of times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Some code is run once, some code is run once (or more) per request</a:t>
            </a:r>
          </a:p>
          <a:p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”Inner Loop” is code that is run the most per frequent request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Some service calls run only once, some service calls run many times </a:t>
            </a:r>
          </a:p>
          <a:p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Optimization is about moving as much work as possible from the Inner Loop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A 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d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atabase is the ultimate example of this</a:t>
            </a:r>
          </a:p>
        </p:txBody>
      </p:sp>
    </p:spTree>
    <p:extLst>
      <p:ext uri="{BB962C8B-B14F-4D97-AF65-F5344CB8AC3E}">
        <p14:creationId xmlns:p14="http://schemas.microsoft.com/office/powerpoint/2010/main" val="52616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75590"/>
            <a:ext cx="7543800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489"/>
                </a:solidFill>
                <a:latin typeface="Sailec Regular" charset="0"/>
                <a:ea typeface="Sailec Regular" charset="0"/>
                <a:cs typeface="Sailec Regular" charset="0"/>
              </a:rPr>
              <a:t>Complexity</a:t>
            </a:r>
            <a:r>
              <a:rPr lang="en-US" sz="3600" dirty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18590"/>
            <a:ext cx="7607710" cy="2646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i="1" dirty="0">
                <a:latin typeface="Sailec Light" charset="0"/>
                <a:ea typeface="Sailec Light" charset="0"/>
                <a:cs typeface="Sailec Light" charset="0"/>
              </a:rPr>
              <a:t>Everyone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 knows O notation (e.g. O(n) is linear)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You can do the same type of analysis using these numbers!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Only look at the frequency of the most expensive operation(s)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Use techniques to reduce or eliminate those most expensive operations</a:t>
            </a: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800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7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001" y="179282"/>
            <a:ext cx="75438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Optimizing expensive </a:t>
            </a:r>
            <a:r>
              <a:rPr lang="en-US" sz="36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o</a:t>
            </a:r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perations</a:t>
            </a:r>
            <a:endParaRPr lang="en-US" sz="3600" dirty="0">
              <a:solidFill>
                <a:srgbClr val="0093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5" name="Shape 100"/>
          <p:cNvSpPr txBox="1">
            <a:spLocks/>
          </p:cNvSpPr>
          <p:nvPr/>
        </p:nvSpPr>
        <p:spPr>
          <a:xfrm>
            <a:off x="825910" y="987214"/>
            <a:ext cx="7543800" cy="37910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Sailec" charset="0"/>
                <a:ea typeface="Sailec" charset="0"/>
                <a:cs typeface="Sailec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Call the expensive operation once and reuse the result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Preallocation and caching are examples</a:t>
            </a:r>
          </a:p>
          <a:p>
            <a:pPr lvl="1"/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Make the operation less expensive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Use callback parsers instead of DOM parsers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Use compressions</a:t>
            </a:r>
          </a:p>
          <a:p>
            <a:pPr marL="285750" lvl="3" indent="-285750">
              <a:buFont typeface="Arial" charset="0"/>
              <a:buChar char="•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Call the expensive operation less often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Batch operations</a:t>
            </a: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Do expensive operation after response has been returned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Metrics collection can often be done this way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2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85750"/>
            <a:ext cx="75438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Example analysis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428750"/>
            <a:ext cx="7607710" cy="3293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Consider a application that parses JSON, transforms it and stores it in a Database. These are the operations:</a:t>
            </a:r>
          </a:p>
          <a:p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The network I/O of receiving the request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Parsing the JSON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Transforming the JSON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The JDBC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transaction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b="1" dirty="0" smtClean="0">
                <a:latin typeface="Sailec Light" charset="0"/>
                <a:ea typeface="Sailec Light" charset="0"/>
                <a:cs typeface="Sailec Light" charset="0"/>
              </a:rPr>
              <a:t>Should we focus on networking performance or the parsing performance?</a:t>
            </a:r>
            <a:endParaRPr lang="en-US" sz="2000" b="1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850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683909"/>
              </p:ext>
            </p:extLst>
          </p:nvPr>
        </p:nvGraphicFramePr>
        <p:xfrm>
          <a:off x="188976" y="1492758"/>
          <a:ext cx="8799576" cy="215918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432048"/>
                <a:gridCol w="2578608"/>
                <a:gridCol w="1837944"/>
                <a:gridCol w="950976"/>
              </a:tblGrid>
              <a:tr h="33038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Operation</a:t>
                      </a:r>
                      <a:endParaRPr lang="en-US" sz="1400" dirty="0"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Time</a:t>
                      </a:r>
                      <a:r>
                        <a:rPr lang="en-US" sz="1400" baseline="0" dirty="0" smtClean="0">
                          <a:effectLst/>
                        </a:rPr>
                        <a:t> in nanoseconds (2017)</a:t>
                      </a:r>
                      <a:endParaRPr lang="en-US" sz="1400" dirty="0"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Order</a:t>
                      </a:r>
                      <a:r>
                        <a:rPr lang="en-US" sz="1400" baseline="0" dirty="0" smtClean="0">
                          <a:effectLst/>
                        </a:rPr>
                        <a:t> of magnitude</a:t>
                      </a:r>
                      <a:endParaRPr lang="en-US" sz="1400" dirty="0"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Log10</a:t>
                      </a:r>
                      <a:endParaRPr lang="en-US" sz="1400" dirty="0"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Parse 2K of JSON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4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4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Format 2K of JSON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13,000ns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4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4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Network roundtrip (in datacenter)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500,000ns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5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5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Read 2K from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125ns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2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Write 1 row to DB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5,000,000ns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6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6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Write 100 rows to DB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5,500,000ns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6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6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67328" y="-192024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6845" y="241046"/>
            <a:ext cx="8123838" cy="9144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Performance of expensive </a:t>
            </a:r>
            <a:r>
              <a:rPr lang="en-US" sz="32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o</a:t>
            </a:r>
            <a:r>
              <a:rPr lang="en-US" sz="32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perations</a:t>
            </a:r>
            <a:endParaRPr lang="en-US" sz="32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8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85750"/>
            <a:ext cx="75438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Example analysis (continued)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5910" y="1576070"/>
            <a:ext cx="7892845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Network latency is 1 round trip (500,000ns) + 1 write (125ns)</a:t>
            </a:r>
          </a:p>
          <a:p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Latency of parsing a 2K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JSON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object about 10000ns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Latency of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transforming the JSON 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object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about 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10000ns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Duration of writing a DB row is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about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 5,000,000ns</a:t>
            </a:r>
            <a:endParaRPr lang="en-US" sz="2000" b="1" dirty="0" smtClean="0">
              <a:latin typeface="Sailec Light" charset="0"/>
              <a:ea typeface="Sailec Light" charset="0"/>
              <a:cs typeface="Sailec Light" charset="0"/>
            </a:endParaRPr>
          </a:p>
          <a:p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9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85750"/>
            <a:ext cx="75438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Example analysis (answer)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5910" y="1479026"/>
            <a:ext cx="7892845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Optimizing the parsing or serialization won’t improve the service’s latency</a:t>
            </a: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b="1" dirty="0">
                <a:latin typeface="Sailec Light" charset="0"/>
                <a:ea typeface="Sailec Light" charset="0"/>
                <a:cs typeface="Sailec Light" charset="0"/>
              </a:rPr>
              <a:t>I</a:t>
            </a:r>
            <a:r>
              <a:rPr lang="en-US" sz="2000" b="1" dirty="0" smtClean="0">
                <a:latin typeface="Sailec Light" charset="0"/>
                <a:ea typeface="Sailec Light" charset="0"/>
                <a:cs typeface="Sailec Light" charset="0"/>
              </a:rPr>
              <a:t>nstead focus on improving network performance</a:t>
            </a:r>
          </a:p>
          <a:p>
            <a:endParaRPr lang="en-US" sz="2000" b="1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b="1" dirty="0" smtClean="0">
                <a:latin typeface="Sailec Light" charset="0"/>
                <a:ea typeface="Sailec Light" charset="0"/>
                <a:cs typeface="Sailec Light" charset="0"/>
              </a:rPr>
              <a:t>This can be done by batching DB writes</a:t>
            </a:r>
          </a:p>
          <a:p>
            <a:endParaRPr lang="en-US" sz="2000" b="1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b="1" dirty="0" smtClean="0">
                <a:latin typeface="Sailec Light" charset="0"/>
                <a:ea typeface="Sailec Light" charset="0"/>
                <a:cs typeface="Sailec Light" charset="0"/>
              </a:rPr>
              <a:t>Also compressing the incoming network requests</a:t>
            </a:r>
            <a:endParaRPr lang="en-US" sz="2000" b="1" dirty="0">
              <a:latin typeface="Sailec Light" charset="0"/>
              <a:ea typeface="Sailec Light" charset="0"/>
              <a:cs typeface="Sailec Light" charset="0"/>
            </a:endParaRPr>
          </a:p>
          <a:p>
            <a:endParaRPr lang="en-US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6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20" y="285750"/>
            <a:ext cx="79756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Total </a:t>
            </a:r>
            <a:r>
              <a:rPr lang="en-US" sz="36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a</a:t>
            </a:r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pplication </a:t>
            </a:r>
            <a:r>
              <a:rPr lang="en-US" sz="36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p</a:t>
            </a:r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erformance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040" y="21662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CPU/RAM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1040" y="1124980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One of these 3 will be “bottlenecked” or at 100% </a:t>
            </a: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040" y="1488616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Expensive operations that use this resource are the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701040" y="25298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1040" y="3911600"/>
            <a:ext cx="1828800" cy="499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1040" y="3976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*25%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1040" y="2529839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Rarely constrained</a:t>
            </a: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:</a:t>
            </a:r>
          </a:p>
          <a:p>
            <a:endParaRPr lang="en-US" dirty="0" smtClean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Scientific computing</a:t>
            </a:r>
            <a:endParaRPr lang="en-US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23640" y="21662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Disk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23640" y="25298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723640" y="3976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*8%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23640" y="2529839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Uses:</a:t>
            </a:r>
          </a:p>
          <a:p>
            <a:endParaRPr lang="en-US" dirty="0" smtClean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Logging, database operations, parsing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of log files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23640" y="4287520"/>
            <a:ext cx="1823720" cy="123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36080" y="21662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Network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6080" y="25298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36080" y="2600960"/>
            <a:ext cx="1823720" cy="1812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36080" y="2600960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Service or 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web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requests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JDBC/SQL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queries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41160" y="3976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*98%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7040" y="4612640"/>
            <a:ext cx="4023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Estimates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82550"/>
            <a:ext cx="7836310" cy="914400"/>
          </a:xfrm>
        </p:spPr>
        <p:txBody>
          <a:bodyPr/>
          <a:lstStyle/>
          <a:p>
            <a:pPr algn="l"/>
            <a:r>
              <a:rPr lang="en-US" sz="3600" kern="12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  <a:sym typeface="Arial"/>
              </a:rPr>
              <a:t>Blocking</a:t>
            </a:r>
            <a:r>
              <a:rPr lang="en-US" sz="3600" kern="12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 vs </a:t>
            </a:r>
            <a:r>
              <a:rPr lang="en-US" sz="3600" kern="1200" dirty="0" smtClean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Non-Blocking</a:t>
            </a:r>
            <a:endParaRPr lang="en-US" sz="3600" kern="1200" dirty="0">
              <a:solidFill>
                <a:srgbClr val="0093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297182"/>
              </p:ext>
            </p:extLst>
          </p:nvPr>
        </p:nvGraphicFramePr>
        <p:xfrm>
          <a:off x="310896" y="1088390"/>
          <a:ext cx="8540495" cy="3761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23694" y="1331942"/>
            <a:ext cx="20116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ilec Light" charset="0"/>
                <a:ea typeface="Sailec Light" charset="0"/>
                <a:cs typeface="Sailec Light" charset="0"/>
              </a:rPr>
              <a:t>Blocking I/O is often faster, especially for </a:t>
            </a:r>
            <a:r>
              <a:rPr lang="en-US" sz="1200" dirty="0" smtClean="0">
                <a:latin typeface="Sailec Light" charset="0"/>
                <a:ea typeface="Sailec Light" charset="0"/>
                <a:cs typeface="Sailec Light" charset="0"/>
              </a:rPr>
              <a:t>writes</a:t>
            </a:r>
            <a:endParaRPr lang="en-US" sz="1200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206" y="825237"/>
            <a:ext cx="222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Sailec Light" charset="0"/>
                <a:ea typeface="Sailec Light" charset="0"/>
                <a:cs typeface="Sailec Light" charset="0"/>
              </a:rPr>
              <a:t>Taller is faster</a:t>
            </a:r>
            <a:endParaRPr lang="en-US" sz="180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56232" y="1894044"/>
            <a:ext cx="870180" cy="92230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21508" y="1882811"/>
            <a:ext cx="201168" cy="90071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42182" y="1710917"/>
            <a:ext cx="1314450" cy="34378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742182" y="1503189"/>
            <a:ext cx="3298698" cy="2527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79392" y="905935"/>
            <a:ext cx="4586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However</a:t>
            </a: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, blocking I/O also involves higher overhead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67991" y="2079223"/>
            <a:ext cx="9114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ailec Light" charset="0"/>
                <a:ea typeface="Sailec Light" charset="0"/>
                <a:cs typeface="Sailec Light" charset="0"/>
              </a:rPr>
              <a:t>Reads are almost identical</a:t>
            </a:r>
            <a:endParaRPr lang="en-US" sz="1200" dirty="0">
              <a:latin typeface="Sailec Light" charset="0"/>
              <a:ea typeface="Sailec Light" charset="0"/>
              <a:cs typeface="Sailec Light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346704" y="2678494"/>
            <a:ext cx="219456" cy="58558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877056" y="2619465"/>
            <a:ext cx="128016" cy="58463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2376" y="397764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solidFill>
                  <a:srgbClr val="009489"/>
                </a:solidFill>
              </a:rPr>
              <a:t>Threads</a:t>
            </a:r>
            <a:endParaRPr lang="en-US" sz="800" dirty="0">
              <a:solidFill>
                <a:srgbClr val="0094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04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/>
              <a:t>Agenda</a:t>
            </a:r>
            <a:endParaRPr lang="en" sz="3600" dirty="0"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721360" y="844975"/>
            <a:ext cx="7569200" cy="32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Sailec Light" charset="0"/>
                <a:ea typeface="Sailec Light" charset="0"/>
                <a:cs typeface="Sailec Light" charset="0"/>
              </a:rPr>
              <a:t>Why latency matters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Sailec Light" charset="0"/>
              <a:ea typeface="Sailec Light" charset="0"/>
              <a:cs typeface="Sailec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Sailec Light" charset="0"/>
                <a:ea typeface="Sailec Light" charset="0"/>
                <a:cs typeface="Sailec Light" charset="0"/>
              </a:rPr>
              <a:t>The </a:t>
            </a:r>
            <a:r>
              <a:rPr lang="en-US" sz="2800" dirty="0" smtClean="0">
                <a:latin typeface="Sailec Light" charset="0"/>
                <a:ea typeface="Sailec Light" charset="0"/>
                <a:cs typeface="Sailec Light" charset="0"/>
              </a:rPr>
              <a:t>numbers to know</a:t>
            </a:r>
            <a:endParaRPr lang="en-US" sz="2800" dirty="0">
              <a:latin typeface="Sailec Light" charset="0"/>
              <a:ea typeface="Sailec Light" charset="0"/>
              <a:cs typeface="Sailec Light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Sailec Light" charset="0"/>
              <a:ea typeface="Sailec Light" charset="0"/>
              <a:cs typeface="Sailec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Sailec Light" charset="0"/>
                <a:ea typeface="Sailec Light" charset="0"/>
                <a:cs typeface="Sailec Light" charset="0"/>
              </a:rPr>
              <a:t>How to use the numbers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Sailec Light" charset="0"/>
              <a:ea typeface="Sailec Light" charset="0"/>
              <a:cs typeface="Sailec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Sailec Light" charset="0"/>
                <a:ea typeface="Sailec Light" charset="0"/>
                <a:cs typeface="Sailec Light" charset="0"/>
              </a:rPr>
              <a:t>Benchmarks </a:t>
            </a:r>
            <a:r>
              <a:rPr lang="en-US" sz="2800" dirty="0" smtClean="0">
                <a:latin typeface="Sailec Light" charset="0"/>
                <a:ea typeface="Sailec Light" charset="0"/>
                <a:cs typeface="Sailec Light" charset="0"/>
              </a:rPr>
              <a:t>and </a:t>
            </a:r>
            <a:r>
              <a:rPr lang="en-US" sz="2800" dirty="0">
                <a:latin typeface="Sailec Light" charset="0"/>
                <a:ea typeface="Sailec Light" charset="0"/>
                <a:cs typeface="Sailec Light" charset="0"/>
              </a:rPr>
              <a:t>optimization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5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85750"/>
            <a:ext cx="75438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Blocking vs Non-blocking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428750"/>
            <a:ext cx="76077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>
              <a:latin typeface="Roboto Light"/>
              <a:cs typeface="Roboto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1199647"/>
            <a:ext cx="760771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The choice of Blocking vs Non-blocking I/O should be based upon:</a:t>
            </a:r>
          </a:p>
          <a:p>
            <a:pPr marL="285750" lvl="1" indent="-285750">
              <a:buFont typeface="Arial" charset="0"/>
              <a:buChar char="•"/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Is the CPU overloaded, non-blocking saves significant CPU load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H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ow much global/shared state is written/accessed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798" y="295177"/>
            <a:ext cx="7738114" cy="914400"/>
          </a:xfrm>
        </p:spPr>
        <p:txBody>
          <a:bodyPr/>
          <a:lstStyle/>
          <a:p>
            <a:r>
              <a:rPr lang="en-US" sz="32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Blocking vs Non-blocking (continued)</a:t>
            </a:r>
            <a:endParaRPr lang="en-US" sz="32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1209577"/>
            <a:ext cx="760771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Blocking vs non-blocking I/O APIs are often of similar performance</a:t>
            </a:r>
          </a:p>
          <a:p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Use of non-blocking APIs alone usually won’t improve performance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The benefit of non-blocking APIs is sharing the overhead in the I/O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processing</a:t>
            </a: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Hardware can be fully utilized by multiple blocking operations</a:t>
            </a:r>
          </a:p>
          <a:p>
            <a:pPr marL="285750" indent="-285750">
              <a:buBlip>
                <a:blip r:embed="rId3"/>
              </a:buBlip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lvl="1"/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20" y="285750"/>
            <a:ext cx="79756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Asynchronous performance </a:t>
            </a:r>
            <a:r>
              <a:rPr lang="en-US" sz="36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i</a:t>
            </a:r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mpact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9920" y="1185895"/>
            <a:ext cx="824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Asynchronous improves CPU load by reducing the overhead of managing multiple I/O streams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920" y="1575490"/>
            <a:ext cx="675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Focus on the most utilized resource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1040" y="22170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CPU/RAM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1040" y="25806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1040" y="4396632"/>
            <a:ext cx="1828800" cy="64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1040" y="4027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 3%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40" y="2580639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Rarely constrained</a:t>
            </a: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:</a:t>
            </a:r>
          </a:p>
          <a:p>
            <a:endParaRPr lang="en-US" dirty="0" smtClean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Scientific computing</a:t>
            </a:r>
            <a:endParaRPr lang="en-US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23640" y="22170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Disk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23640" y="25806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23640" y="4027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 8%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640" y="2580639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Uses:</a:t>
            </a:r>
          </a:p>
          <a:p>
            <a:endParaRPr lang="en-US" dirty="0" smtClean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Logging, database operations, parsing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of log files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723640" y="4338320"/>
            <a:ext cx="1823720" cy="123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736080" y="22170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Network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36080" y="25806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736080" y="2651760"/>
            <a:ext cx="1823720" cy="1812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36080" y="2651760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Service or 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web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requests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JDBC/SQL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queries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1160" y="4027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 98%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40000" y="3165414"/>
            <a:ext cx="995680" cy="54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ailec Light" charset="0"/>
                <a:ea typeface="Sailec Light" charset="0"/>
                <a:cs typeface="Sailec Light" charset="0"/>
              </a:rPr>
              <a:t>CPU load is lower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1910080" y="3677920"/>
            <a:ext cx="1005840" cy="46496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7040" y="4612640"/>
            <a:ext cx="4023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Estimates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2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37" y="438150"/>
            <a:ext cx="1560576" cy="390144"/>
          </a:xfrm>
          <a:prstGeom prst="rect">
            <a:avLst/>
          </a:prstGeom>
        </p:spPr>
      </p:pic>
      <p:sp>
        <p:nvSpPr>
          <p:cNvPr id="50" name="Shape 50"/>
          <p:cNvSpPr/>
          <p:nvPr/>
        </p:nvSpPr>
        <p:spPr>
          <a:xfrm>
            <a:off x="417718" y="2873379"/>
            <a:ext cx="3450194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552893" y="2801354"/>
            <a:ext cx="3406459" cy="83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Benchmarks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  <p:sp>
        <p:nvSpPr>
          <p:cNvPr id="4" name="Shape 50"/>
          <p:cNvSpPr/>
          <p:nvPr/>
        </p:nvSpPr>
        <p:spPr>
          <a:xfrm>
            <a:off x="417718" y="3783004"/>
            <a:ext cx="4547475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51"/>
          <p:cNvSpPr txBox="1"/>
          <p:nvPr/>
        </p:nvSpPr>
        <p:spPr>
          <a:xfrm>
            <a:off x="552893" y="3710979"/>
            <a:ext cx="4412300" cy="83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a</a:t>
            </a:r>
            <a:r>
              <a:rPr lang="en-US" sz="4000" b="1" dirty="0" smtClean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nd optimization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0132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60950" y="193040"/>
            <a:ext cx="8506800" cy="772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How our benchmarks were measured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965540"/>
            <a:ext cx="8506800" cy="32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endParaRPr lang="en-US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We used JMH (Java Micro-benchmark Harness)</a:t>
            </a:r>
          </a:p>
          <a:p>
            <a:pPr marL="285750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Benchmarks were run on Macbooks (i7) and m3.medium AWS instances</a:t>
            </a:r>
          </a:p>
          <a:p>
            <a:pPr marL="285750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The averages of those two environments are being reported</a:t>
            </a:r>
          </a:p>
          <a:p>
            <a:pPr marL="285750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Benchmarking code is at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http://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creditkarma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/</a:t>
            </a:r>
            <a:r>
              <a:rPr lang="en-US" dirty="0" err="1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scala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-performance-benchmarks</a:t>
            </a:r>
            <a:endParaRPr lang="en-US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endParaRPr lang="en" dirty="0">
              <a:latin typeface="Sailec Light" charset="0"/>
              <a:ea typeface="Sailec Light" charset="0"/>
              <a:cs typeface="Sailec Light" charset="0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99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More benchmarking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357675"/>
              </p:ext>
            </p:extLst>
          </p:nvPr>
        </p:nvGraphicFramePr>
        <p:xfrm>
          <a:off x="219456" y="228594"/>
          <a:ext cx="8613648" cy="430683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4277354"/>
                <a:gridCol w="2958222"/>
                <a:gridCol w="1378072"/>
              </a:tblGrid>
              <a:tr h="358903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chemeClr val="bg1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Operation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chemeClr val="bg1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Time in nanoseconds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chemeClr val="bg1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Log10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Generate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random number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25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Get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current time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50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Match against 6 cases using Class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150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2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Match against 6 cases using Integer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150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2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Constructing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a Case Class with 4 arguments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&gt; 400 ns (as high as 1600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ns)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2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Change file attribute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(i.e. update fs inode)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1300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3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Delete file (i.e.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delete fs inode)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1350 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Context Switch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1100-4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5</a:t>
                      </a: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00 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Lookup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value in a Map with 65536 elements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4750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3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Search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an Array with 65536 elements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158,000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5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8903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Search a List with 65536 elements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340,000,000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8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553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Recursion and Loops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benchmark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1190415"/>
            <a:ext cx="8506800" cy="32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Task was to compute the factorial of 10, 100 and 1000 using the following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while loop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for comprehension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r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ecursion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t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ail recursion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foldLeft</a:t>
            </a:r>
          </a:p>
          <a:p>
            <a:pPr marL="285750" indent="-285750">
              <a:spcBef>
                <a:spcPts val="0"/>
              </a:spcBef>
            </a:pPr>
            <a:endParaRPr lang="en-US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Intent was to measure speed of different iteration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71891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60950" y="0"/>
            <a:ext cx="8730650" cy="772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Recursion and Loops benchmark code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772500"/>
            <a:ext cx="8636162" cy="3850300"/>
          </a:xfrm>
          <a:prstGeom prst="rect">
            <a:avLst/>
          </a:prstGeom>
          <a:solidFill>
            <a:schemeClr val="bg2"/>
          </a:solidFill>
          <a:effectLst/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Param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(Array("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", 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", 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1000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")) </a:t>
            </a:r>
            <a:r>
              <a:rPr lang="en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var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start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_</a:t>
            </a: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Int 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= 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calculateByFoldleft[</a:t>
            </a:r>
            <a:r>
              <a:rPr lang="en" sz="1400" dirty="0" smtClean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](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start)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calculateByFoldleftBenchLong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Long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calculateByFoldleft[</a:t>
            </a:r>
            <a:r>
              <a:rPr lang="en" sz="1400" dirty="0" smtClean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Long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](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start)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calculateByFoldleftBenchBigInt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BigInt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calculateByFoldleft[</a:t>
            </a:r>
            <a:r>
              <a:rPr lang="en" sz="1400" dirty="0" smtClean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BigInt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](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start)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calculateByFoldleftBenchDouble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Double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implicit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val 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num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Numeric.DoubleAsIfIntegral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calculateByFoldleft[</a:t>
            </a:r>
            <a:r>
              <a:rPr lang="en" sz="1400" dirty="0" smtClean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Double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](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start)</a:t>
            </a: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calculateByFoldleft</a:t>
            </a:r>
            <a:r>
              <a:rPr lang="en-US" sz="1400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[T</a:t>
            </a:r>
            <a:r>
              <a:rPr lang="en-US" sz="1400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]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 smtClean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n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T)(</a:t>
            </a:r>
            <a:r>
              <a:rPr lang="en-US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implicit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num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math.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Integral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[T]): T = {	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BD423"/>
                </a:solidFill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" sz="1400" dirty="0" smtClean="0">
                <a:solidFill>
                  <a:srgbClr val="FBD423"/>
                </a:solidFill>
                <a:latin typeface="Sailec Light" charset="0"/>
                <a:ea typeface="Sailec Light" charset="0"/>
                <a:cs typeface="Sailec Light" charset="0"/>
              </a:rPr>
              <a:t>import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num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._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new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009489"/>
                </a:solidFill>
                <a:latin typeface="Sailec Light" charset="0"/>
                <a:ea typeface="Sailec Light" charset="0"/>
                <a:cs typeface="Sailec Light" charset="0"/>
              </a:rPr>
              <a:t>Inclusive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[T](plus(one, one), n, one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).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foldLeft(one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)(_*_) 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// (2 until n).foldLeft(1)(_*_)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}</a:t>
            </a:r>
            <a:endParaRPr lang="en" sz="1400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60950" y="193040"/>
            <a:ext cx="8730650" cy="13817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Recursion and Loops benchmark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code</a:t>
            </a:r>
            <a:b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(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Corrected)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1818640"/>
            <a:ext cx="8636162" cy="2722880"/>
          </a:xfrm>
          <a:prstGeom prst="rect">
            <a:avLst/>
          </a:prstGeom>
          <a:solidFill>
            <a:schemeClr val="bg2"/>
          </a:solidFill>
          <a:effectLst/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Param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(Array("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", 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", 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1000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")) </a:t>
            </a:r>
            <a:r>
              <a:rPr lang="en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var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start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_</a:t>
            </a: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>
                <a:solidFill>
                  <a:srgbClr val="35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7605D"/>
                </a:solidFill>
                <a:latin typeface="Sailec Light" charset="0"/>
                <a:ea typeface="Sailec Light" charset="0"/>
                <a:cs typeface="Sailec Light" charset="0"/>
              </a:rPr>
              <a:t>def </a:t>
            </a:r>
            <a:r>
              <a:rPr lang="en-US" sz="1400" dirty="0">
                <a:solidFill>
                  <a:srgbClr val="FF863B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calculateByFoldleftBenchInt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Int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2 until start).foldLeft(1)(_*_)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>
                <a:solidFill>
                  <a:srgbClr val="35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7605D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F863B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calculateByFoldleftBenchLong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Long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2l until start.toLong).foldLeft(1l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)(_*_)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>
                <a:solidFill>
                  <a:srgbClr val="35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7605D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F863B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calculateByFoldleftBenchBigInt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BigInt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2 until start).map { BigInt(_) }.foldLeft(BigInt(1))(_*_)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>
                <a:solidFill>
                  <a:srgbClr val="35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7605D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F863B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calculateByFoldleftBenchDouble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Double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2 until start).map { _.toDouble }.foldLeft(1.0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)(_*_)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38150"/>
            <a:ext cx="1560576" cy="390144"/>
          </a:xfrm>
          <a:prstGeom prst="rect">
            <a:avLst/>
          </a:prstGeom>
        </p:spPr>
      </p:pic>
      <p:sp>
        <p:nvSpPr>
          <p:cNvPr id="50" name="Shape 50"/>
          <p:cNvSpPr/>
          <p:nvPr/>
        </p:nvSpPr>
        <p:spPr>
          <a:xfrm>
            <a:off x="445150" y="3403731"/>
            <a:ext cx="5599034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580325" y="3331706"/>
            <a:ext cx="6387403" cy="83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Why latency matters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493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758461"/>
              </p:ext>
            </p:extLst>
          </p:nvPr>
        </p:nvGraphicFramePr>
        <p:xfrm>
          <a:off x="381000" y="959501"/>
          <a:ext cx="7988710" cy="393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798871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Recursion and Loops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5825" y="542895"/>
            <a:ext cx="19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Lower is better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59100" y="1099305"/>
            <a:ext cx="17405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while and for comprehension are about the same speed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784555" y="1971365"/>
            <a:ext cx="125525" cy="107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00955" y="1615384"/>
            <a:ext cx="1902235" cy="66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95338" y="992007"/>
            <a:ext cx="14424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recursion </a:t>
            </a: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and tail recursion are much slower</a:t>
            </a:r>
          </a:p>
          <a:p>
            <a:endParaRPr lang="en-US" dirty="0"/>
          </a:p>
        </p:txBody>
      </p:sp>
      <p:cxnSp>
        <p:nvCxnSpPr>
          <p:cNvPr id="18" name="Straight Arrow Connector 17"/>
          <p:cNvCxnSpPr>
            <a:stCxn id="12" idx="1"/>
          </p:cNvCxnSpPr>
          <p:nvPr/>
        </p:nvCxnSpPr>
        <p:spPr>
          <a:xfrm flipH="1">
            <a:off x="2712720" y="1576783"/>
            <a:ext cx="782618" cy="83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29760" y="1569482"/>
            <a:ext cx="364305" cy="304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5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Collection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benchmark methods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772501"/>
            <a:ext cx="8506800" cy="40331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M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easure the speed of finding the index of 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an item in 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a large collection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Using a while loop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Using find and zipWithIndex or get</a:t>
            </a:r>
          </a:p>
          <a:p>
            <a:pPr marL="685800" lvl="1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Using different data types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Double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Int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Long</a:t>
            </a:r>
          </a:p>
          <a:p>
            <a:pPr marL="285750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Using different types of data structures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Array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Map (used get)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Seq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IndexedSeq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Collection</a:t>
            </a:r>
            <a:r>
              <a:rPr lang="en-US" dirty="0" smtClean="0"/>
              <a:t>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benchmark </a:t>
            </a: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c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ode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793160"/>
            <a:ext cx="8506800" cy="3742266"/>
          </a:xfrm>
          <a:prstGeom prst="rect">
            <a:avLst/>
          </a:prstGeom>
          <a:solidFill>
            <a:schemeClr val="bg2"/>
          </a:solidFill>
          <a:effectLst/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>
                <a:solidFill>
                  <a:srgbClr val="F66161"/>
                </a:solidFill>
              </a:rPr>
              <a:t>def</a:t>
            </a:r>
            <a:r>
              <a:rPr lang="en" sz="1400" dirty="0" smtClean="0"/>
              <a:t> </a:t>
            </a:r>
            <a:r>
              <a:rPr lang="en" sz="1400" dirty="0">
                <a:solidFill>
                  <a:srgbClr val="F7863C"/>
                </a:solidFill>
              </a:rPr>
              <a:t>findItemInSeqWithFind</a:t>
            </a:r>
            <a:r>
              <a:rPr lang="en" sz="1400" dirty="0">
                <a:solidFill>
                  <a:schemeClr val="bg1"/>
                </a:solidFill>
              </a:rPr>
              <a:t>[T</a:t>
            </a:r>
            <a:r>
              <a:rPr lang="en" sz="1400" dirty="0"/>
              <a:t>](</a:t>
            </a:r>
            <a:r>
              <a:rPr lang="en" sz="1400" dirty="0">
                <a:solidFill>
                  <a:srgbClr val="F7863C"/>
                </a:solidFill>
              </a:rPr>
              <a:t>input</a:t>
            </a:r>
            <a:r>
              <a:rPr lang="en" sz="1400" dirty="0"/>
              <a:t>: </a:t>
            </a:r>
            <a:r>
              <a:rPr lang="en" sz="1400" dirty="0">
                <a:solidFill>
                  <a:srgbClr val="D9D9D9"/>
                </a:solidFill>
              </a:rPr>
              <a:t>RandomSeq[T]</a:t>
            </a:r>
            <a:r>
              <a:rPr lang="en" sz="1400" dirty="0"/>
              <a:t>): </a:t>
            </a:r>
            <a:r>
              <a:rPr lang="en" sz="1400" dirty="0">
                <a:solidFill>
                  <a:srgbClr val="D9D9D9"/>
                </a:solidFill>
              </a:rPr>
              <a:t>Int</a:t>
            </a:r>
            <a:r>
              <a:rPr lang="en" sz="1400" dirty="0"/>
              <a:t> =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" sz="1400" dirty="0" smtClean="0"/>
              <a:t>input.seq.zipWithIndex.find </a:t>
            </a:r>
            <a:r>
              <a:rPr lang="en" sz="1400" dirty="0"/>
              <a:t>{ </a:t>
            </a:r>
            <a:r>
              <a:rPr lang="en" sz="1400" dirty="0">
                <a:solidFill>
                  <a:srgbClr val="F66161"/>
                </a:solidFill>
              </a:rPr>
              <a:t>case</a:t>
            </a:r>
            <a:r>
              <a:rPr lang="en" sz="1400" dirty="0"/>
              <a:t>(v, idx) =&gt; v == input.item } match {    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/>
              <a:t>		</a:t>
            </a:r>
            <a:r>
              <a:rPr lang="en" sz="1400" dirty="0" smtClean="0">
                <a:solidFill>
                  <a:srgbClr val="F66161"/>
                </a:solidFill>
              </a:rPr>
              <a:t>case</a:t>
            </a:r>
            <a:r>
              <a:rPr lang="en" sz="1400" dirty="0" smtClean="0"/>
              <a:t> </a:t>
            </a:r>
            <a:r>
              <a:rPr lang="en" sz="1400" dirty="0"/>
              <a:t>Some((_, idx)) =&gt; idx    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" sz="1400" dirty="0" smtClean="0">
                <a:solidFill>
                  <a:srgbClr val="F66161"/>
                </a:solidFill>
              </a:rPr>
              <a:t>case</a:t>
            </a:r>
            <a:r>
              <a:rPr lang="en" sz="1400" dirty="0" smtClean="0"/>
              <a:t> </a:t>
            </a:r>
            <a:r>
              <a:rPr lang="en" sz="1400" dirty="0"/>
              <a:t>None =&gt; -1  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/>
              <a:t>}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/>
              <a:t>@</a:t>
            </a:r>
            <a:r>
              <a:rPr lang="en" sz="1400" dirty="0" smtClean="0">
                <a:solidFill>
                  <a:srgbClr val="0091FF"/>
                </a:solidFill>
              </a:rPr>
              <a:t>Benchmark</a:t>
            </a:r>
            <a:r>
              <a:rPr lang="en" sz="1400" dirty="0" smtClean="0"/>
              <a:t> </a:t>
            </a:r>
            <a:r>
              <a:rPr lang="en" sz="1400" dirty="0" smtClean="0">
                <a:solidFill>
                  <a:srgbClr val="F66161"/>
                </a:solidFill>
              </a:rPr>
              <a:t>def</a:t>
            </a:r>
            <a:r>
              <a:rPr lang="en" sz="1400" dirty="0" smtClean="0"/>
              <a:t> </a:t>
            </a:r>
            <a:r>
              <a:rPr lang="en" sz="1400" dirty="0">
                <a:solidFill>
                  <a:srgbClr val="F7863C"/>
                </a:solidFill>
              </a:rPr>
              <a:t>findItemInSeqWithFindInt</a:t>
            </a:r>
            <a:r>
              <a:rPr lang="en" sz="1400" dirty="0"/>
              <a:t>(</a:t>
            </a:r>
            <a:r>
              <a:rPr lang="en" sz="1400" dirty="0">
                <a:solidFill>
                  <a:srgbClr val="F7863C"/>
                </a:solidFill>
              </a:rPr>
              <a:t>input</a:t>
            </a:r>
            <a:r>
              <a:rPr lang="en" sz="1400" dirty="0"/>
              <a:t>: </a:t>
            </a:r>
            <a:r>
              <a:rPr lang="en" sz="1400" dirty="0">
                <a:solidFill>
                  <a:srgbClr val="D9D9D9"/>
                </a:solidFill>
              </a:rPr>
              <a:t>RandomIntSeq</a:t>
            </a:r>
            <a:r>
              <a:rPr lang="en" sz="1400" dirty="0"/>
              <a:t>): </a:t>
            </a:r>
            <a:r>
              <a:rPr lang="en" sz="1400" dirty="0">
                <a:solidFill>
                  <a:srgbClr val="D9D9D9"/>
                </a:solidFill>
              </a:rPr>
              <a:t>Int</a:t>
            </a:r>
            <a:r>
              <a:rPr lang="en" sz="1400" dirty="0"/>
              <a:t> =  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" sz="1400" dirty="0" smtClean="0"/>
              <a:t>findItemInSeqWithFind[</a:t>
            </a:r>
            <a:r>
              <a:rPr lang="en" sz="1400" dirty="0" smtClean="0">
                <a:solidFill>
                  <a:srgbClr val="D9D9D9"/>
                </a:solidFill>
              </a:rPr>
              <a:t>Int</a:t>
            </a:r>
            <a:r>
              <a:rPr lang="en" sz="1400" dirty="0"/>
              <a:t>](input)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/>
              <a:t>@</a:t>
            </a:r>
            <a:r>
              <a:rPr lang="en" sz="1400" dirty="0">
                <a:solidFill>
                  <a:srgbClr val="0091FF"/>
                </a:solidFill>
              </a:rPr>
              <a:t>Benchmark  </a:t>
            </a:r>
            <a:endParaRPr lang="en-US" sz="1400" dirty="0" smtClean="0">
              <a:solidFill>
                <a:srgbClr val="0091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>
                <a:solidFill>
                  <a:srgbClr val="F66161"/>
                </a:solidFill>
              </a:rPr>
              <a:t>def</a:t>
            </a:r>
            <a:r>
              <a:rPr lang="en" sz="1400" dirty="0" smtClean="0"/>
              <a:t> </a:t>
            </a:r>
            <a:r>
              <a:rPr lang="en" sz="1400" dirty="0">
                <a:solidFill>
                  <a:srgbClr val="F7863C"/>
                </a:solidFill>
              </a:rPr>
              <a:t>findItemInSeqWithFindLong</a:t>
            </a:r>
            <a:r>
              <a:rPr lang="en" sz="1400" dirty="0"/>
              <a:t>(</a:t>
            </a:r>
            <a:r>
              <a:rPr lang="en" sz="1400" dirty="0">
                <a:solidFill>
                  <a:srgbClr val="F7863C"/>
                </a:solidFill>
              </a:rPr>
              <a:t>input</a:t>
            </a:r>
            <a:r>
              <a:rPr lang="en" sz="1400" dirty="0"/>
              <a:t>: </a:t>
            </a:r>
            <a:r>
              <a:rPr lang="en" sz="1400" dirty="0">
                <a:solidFill>
                  <a:srgbClr val="D9D9D9"/>
                </a:solidFill>
              </a:rPr>
              <a:t>RandomLongSeq</a:t>
            </a:r>
            <a:r>
              <a:rPr lang="en" sz="1400" dirty="0"/>
              <a:t>): </a:t>
            </a:r>
            <a:r>
              <a:rPr lang="en" sz="1400" dirty="0">
                <a:solidFill>
                  <a:srgbClr val="D9D9D9"/>
                </a:solidFill>
              </a:rPr>
              <a:t>Int</a:t>
            </a:r>
            <a:r>
              <a:rPr lang="en" sz="1400" dirty="0"/>
              <a:t> =    </a:t>
            </a:r>
            <a:r>
              <a:rPr lang="en-US" sz="1400" dirty="0" smtClean="0"/>
              <a:t>	</a:t>
            </a:r>
            <a:r>
              <a:rPr lang="en" sz="1400" dirty="0" smtClean="0"/>
              <a:t>findItemInSeqWithFind[</a:t>
            </a:r>
            <a:r>
              <a:rPr lang="en" sz="1400" dirty="0" smtClean="0">
                <a:solidFill>
                  <a:srgbClr val="D9D9D9"/>
                </a:solidFill>
              </a:rPr>
              <a:t>Long</a:t>
            </a:r>
            <a:r>
              <a:rPr lang="en" sz="1400" dirty="0"/>
              <a:t>](input)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/>
              <a:t>@</a:t>
            </a:r>
            <a:r>
              <a:rPr lang="en" sz="1400" dirty="0">
                <a:solidFill>
                  <a:srgbClr val="0091FF"/>
                </a:solidFill>
              </a:rPr>
              <a:t>Benchmark  </a:t>
            </a:r>
            <a:endParaRPr lang="en-US" sz="1400" dirty="0" smtClean="0">
              <a:solidFill>
                <a:srgbClr val="0091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>
                <a:solidFill>
                  <a:srgbClr val="F66161"/>
                </a:solidFill>
              </a:rPr>
              <a:t>def</a:t>
            </a:r>
            <a:r>
              <a:rPr lang="en" sz="1400" dirty="0" smtClean="0"/>
              <a:t> </a:t>
            </a:r>
            <a:r>
              <a:rPr lang="en" sz="1400" dirty="0">
                <a:solidFill>
                  <a:srgbClr val="F7863C"/>
                </a:solidFill>
              </a:rPr>
              <a:t>findItemInSeqWithFindDouble</a:t>
            </a:r>
            <a:r>
              <a:rPr lang="en" sz="1400" dirty="0"/>
              <a:t>(</a:t>
            </a:r>
            <a:r>
              <a:rPr lang="en" sz="1400" dirty="0">
                <a:solidFill>
                  <a:srgbClr val="F7863C"/>
                </a:solidFill>
              </a:rPr>
              <a:t>input</a:t>
            </a:r>
            <a:r>
              <a:rPr lang="en" sz="1400" dirty="0"/>
              <a:t>: </a:t>
            </a:r>
            <a:r>
              <a:rPr lang="en" sz="1400" dirty="0">
                <a:solidFill>
                  <a:srgbClr val="D9D9D9"/>
                </a:solidFill>
              </a:rPr>
              <a:t>RandomDoubleSeq</a:t>
            </a:r>
            <a:r>
              <a:rPr lang="en" sz="1400" dirty="0"/>
              <a:t>): </a:t>
            </a:r>
            <a:r>
              <a:rPr lang="en" sz="1400" dirty="0">
                <a:solidFill>
                  <a:srgbClr val="D9D9D9"/>
                </a:solidFill>
              </a:rPr>
              <a:t>Int</a:t>
            </a:r>
            <a:r>
              <a:rPr lang="en" sz="1400" dirty="0"/>
              <a:t> =    </a:t>
            </a:r>
            <a:r>
              <a:rPr lang="en-US" sz="1400" dirty="0" smtClean="0"/>
              <a:t>	</a:t>
            </a:r>
            <a:r>
              <a:rPr lang="en" sz="1400" dirty="0" smtClean="0"/>
              <a:t>findItemInSeqWithFind[</a:t>
            </a:r>
            <a:r>
              <a:rPr lang="en" sz="1400" dirty="0" smtClean="0">
                <a:solidFill>
                  <a:srgbClr val="D9D9D9"/>
                </a:solidFill>
              </a:rPr>
              <a:t>Double</a:t>
            </a:r>
            <a:r>
              <a:rPr lang="en" sz="1400" dirty="0"/>
              <a:t>](input)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43883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40814"/>
              </p:ext>
            </p:extLst>
          </p:nvPr>
        </p:nvGraphicFramePr>
        <p:xfrm>
          <a:off x="538480" y="1083782"/>
          <a:ext cx="7670800" cy="351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6940"/>
            <a:ext cx="8016240" cy="9144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Collections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83780" y="2856074"/>
            <a:ext cx="533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rPr>
              <a:t>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6900" y="1376525"/>
            <a:ext cx="533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List</a:t>
            </a:r>
            <a:endParaRPr lang="en-US" sz="1400" b="1" dirty="0" smtClean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3780" y="1994846"/>
            <a:ext cx="533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Array</a:t>
            </a:r>
            <a:endParaRPr lang="en-US" sz="1400" b="1" dirty="0" smtClean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9105" y="1794791"/>
            <a:ext cx="19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Lower is better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638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Mutability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benchmark methods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Task was to measure 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inserting to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deleting from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reading from</a:t>
            </a:r>
          </a:p>
          <a:p>
            <a:pPr marL="285750" indent="-285750">
              <a:spcBef>
                <a:spcPts val="0"/>
              </a:spcBef>
            </a:pPr>
            <a:endParaRPr lang="en-US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Various data structures of various sizes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Mutable Map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Immutable Map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Java ConcurrentHashMap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Mutable Buffer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Immutable IndexedSeq</a:t>
            </a:r>
            <a:endParaRPr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Mutability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benchmark code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814494"/>
            <a:ext cx="8608730" cy="3818465"/>
          </a:xfrm>
          <a:prstGeom prst="rect">
            <a:avLst/>
          </a:prstGeom>
          <a:solidFill>
            <a:schemeClr val="bg2"/>
          </a:solidFill>
          <a:effectLst/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readMutable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MutableBufferValue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,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bh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Blackhole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  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bh.consume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input.toRead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))</a:t>
            </a: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readImmutable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ImmutableSeqValue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,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bh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Blackhole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  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bh.consume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input.toRead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))</a:t>
            </a: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insertMutable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MutableBufferValue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   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+= 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input.value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insertImmutable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ImmutableSeqValue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 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= 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:+ </a:t>
            </a:r>
            <a:r>
              <a:rPr lang="en-US" sz="1400" dirty="0" err="1">
                <a:latin typeface="Sailec Light" charset="0"/>
                <a:ea typeface="Sailec Light" charset="0"/>
                <a:cs typeface="Sailec Light" charset="0"/>
              </a:rPr>
              <a:t>input.value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removeMutable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MutableBufferValue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 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-= 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input.value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removeImmutable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ImmutableSeqValue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 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= </a:t>
            </a:r>
            <a:r>
              <a:rPr lang="en-US" sz="1400" dirty="0" err="1">
                <a:latin typeface="Sailec Light" charset="0"/>
                <a:ea typeface="Sailec Light" charset="0"/>
                <a:cs typeface="Sailec Light" charset="0"/>
              </a:rPr>
              <a:t>input.data.filterNot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{ _ == </a:t>
            </a:r>
            <a:r>
              <a:rPr lang="en-US" sz="1400" dirty="0" err="1">
                <a:latin typeface="Sailec Light" charset="0"/>
                <a:ea typeface="Sailec Light" charset="0"/>
                <a:cs typeface="Sailec Light" charset="0"/>
              </a:rPr>
              <a:t>input.value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}</a:t>
            </a:r>
            <a:endParaRPr sz="1400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69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428750"/>
            <a:ext cx="76077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>
              <a:latin typeface="Roboto Light"/>
              <a:cs typeface="Roboto Light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040878"/>
              </p:ext>
            </p:extLst>
          </p:nvPr>
        </p:nvGraphicFramePr>
        <p:xfrm>
          <a:off x="264160" y="828584"/>
          <a:ext cx="8410145" cy="3866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642590" y="904107"/>
            <a:ext cx="171907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Compaction is a problem for Arrays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2590" y="2045018"/>
            <a:ext cx="181965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Reads of different containers are similar but Mutable is faster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842000" y="1321266"/>
            <a:ext cx="800590" cy="775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019040" y="1470161"/>
            <a:ext cx="1411216" cy="2849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512560" y="2679015"/>
            <a:ext cx="130030" cy="54624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172895" y="2339746"/>
            <a:ext cx="563187" cy="88550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07555" y="828585"/>
            <a:ext cx="154760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ailec" charset="0"/>
                <a:ea typeface="Sailec" charset="0"/>
                <a:cs typeface="Sailec" charset="0"/>
              </a:rPr>
              <a:t>Immutable Map is surprisingly </a:t>
            </a:r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slow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280" y="67597"/>
            <a:ext cx="9062720" cy="914400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Mutable vs. Immutable container performance 2.11</a:t>
            </a:r>
            <a:endParaRPr lang="en-US" sz="28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75840" y="1287607"/>
            <a:ext cx="660400" cy="54119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2744" y="4051628"/>
            <a:ext cx="2367266" cy="64048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000000"/>
                </a:solidFill>
                <a:latin typeface="Sailec" charset="0"/>
                <a:ea typeface="Sailec" charset="0"/>
                <a:cs typeface="Sailec" charset="0"/>
                <a:sym typeface="Arial"/>
              </a:rPr>
              <a:t>Lower </a:t>
            </a:r>
            <a:r>
              <a:rPr lang="en-US" sz="2000" b="1" i="0" dirty="0" smtClean="0">
                <a:latin typeface="Sailec" charset="0"/>
                <a:ea typeface="Sailec" charset="0"/>
                <a:cs typeface="Sailec" charset="0"/>
              </a:rPr>
              <a:t>is faster</a:t>
            </a:r>
            <a:endParaRPr lang="en-US" sz="2000" b="1" i="0" dirty="0">
              <a:latin typeface="Sailec" charset="0"/>
              <a:ea typeface="Sailec" charset="0"/>
              <a:cs typeface="Saile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6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473642"/>
              </p:ext>
            </p:extLst>
          </p:nvPr>
        </p:nvGraphicFramePr>
        <p:xfrm>
          <a:off x="213360" y="794408"/>
          <a:ext cx="8467090" cy="391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0" y="1428750"/>
            <a:ext cx="76077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>
              <a:latin typeface="Roboto Light"/>
              <a:cs typeface="Roboto Ligh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280" y="67597"/>
            <a:ext cx="9062720" cy="914400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Mutable vs. Immutable container performance 2.12</a:t>
            </a:r>
            <a:endParaRPr lang="en-US" sz="28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42590" y="904107"/>
            <a:ext cx="171907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Compaction is a problem for Arrays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72001" y="1705749"/>
            <a:ext cx="181965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Reads of different containers are similar but Mutable is faster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93177" y="794408"/>
            <a:ext cx="154760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ailec" charset="0"/>
                <a:ea typeface="Sailec" charset="0"/>
                <a:cs typeface="Sailec" charset="0"/>
              </a:rPr>
              <a:t>Immutable Map is surprisingly </a:t>
            </a:r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slow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872001" y="1136625"/>
            <a:ext cx="770591" cy="1145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019040" y="1478798"/>
            <a:ext cx="1623550" cy="5427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4148" y="2621140"/>
            <a:ext cx="13612" cy="40654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989310" y="1428750"/>
            <a:ext cx="505730" cy="24447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3360" y="4000779"/>
            <a:ext cx="2367266" cy="64048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000000"/>
                </a:solidFill>
                <a:latin typeface="Sailec" charset="0"/>
                <a:ea typeface="Sailec" charset="0"/>
                <a:cs typeface="Sailec" charset="0"/>
                <a:sym typeface="Arial"/>
              </a:rPr>
              <a:t>Lower </a:t>
            </a:r>
            <a:r>
              <a:rPr lang="en-US" sz="2000" b="1" i="0" dirty="0" smtClean="0">
                <a:latin typeface="Sailec" charset="0"/>
                <a:ea typeface="Sailec" charset="0"/>
                <a:cs typeface="Sailec" charset="0"/>
              </a:rPr>
              <a:t>is faster</a:t>
            </a:r>
            <a:endParaRPr lang="en-US" sz="2000" b="1" i="0" dirty="0">
              <a:latin typeface="Sailec" charset="0"/>
              <a:ea typeface="Sailec" charset="0"/>
              <a:cs typeface="Saile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46" y="259334"/>
            <a:ext cx="8796528" cy="914400"/>
          </a:xfrm>
        </p:spPr>
        <p:txBody>
          <a:bodyPr/>
          <a:lstStyle/>
          <a:p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How does this help us design software?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3955" y="1173734"/>
            <a:ext cx="760771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Understand purpose of services (high throughput vs low latency)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Optimize only inner loops and profile to determine bottlenecked sections of code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Reduce,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cache, delay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or 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eliminate calls to expensive operations in the inner loop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i="1" dirty="0" smtClean="0">
                <a:latin typeface="Sailec Light" charset="0"/>
                <a:ea typeface="Sailec Light" charset="0"/>
                <a:cs typeface="Sailec Light" charset="0"/>
              </a:rPr>
              <a:t>Hardware and platform implementations change, so revisit benchmarks</a:t>
            </a:r>
          </a:p>
        </p:txBody>
      </p:sp>
    </p:spTree>
    <p:extLst>
      <p:ext uri="{BB962C8B-B14F-4D97-AF65-F5344CB8AC3E}">
        <p14:creationId xmlns:p14="http://schemas.microsoft.com/office/powerpoint/2010/main" val="468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37" y="437388"/>
            <a:ext cx="1560576" cy="390144"/>
          </a:xfrm>
          <a:prstGeom prst="rect">
            <a:avLst/>
          </a:prstGeom>
        </p:spPr>
      </p:pic>
      <p:sp>
        <p:nvSpPr>
          <p:cNvPr id="37" name="Shape 37"/>
          <p:cNvSpPr txBox="1"/>
          <p:nvPr/>
        </p:nvSpPr>
        <p:spPr>
          <a:xfrm>
            <a:off x="445150" y="2646189"/>
            <a:ext cx="7144370" cy="2243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000" b="1" dirty="0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Visit our blog at</a:t>
            </a:r>
          </a:p>
          <a:p>
            <a:r>
              <a:rPr lang="en-US" sz="2000" dirty="0" err="1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engineering.creditkarma.com</a:t>
            </a:r>
            <a:endParaRPr lang="en-US" sz="2000" dirty="0" smtClean="0">
              <a:solidFill>
                <a:srgbClr val="009389"/>
              </a:solidFill>
              <a:latin typeface="Sailec Regular" charset="0"/>
              <a:ea typeface="Sailec Regular" charset="0"/>
              <a:cs typeface="Sailec Regular" charset="0"/>
            </a:endParaRPr>
          </a:p>
          <a:p>
            <a:endParaRPr lang="en-US" sz="2000" dirty="0">
              <a:solidFill>
                <a:srgbClr val="009389"/>
              </a:solidFill>
              <a:latin typeface="Sailec Regular" charset="0"/>
              <a:ea typeface="Sailec Regular" charset="0"/>
              <a:cs typeface="Sailec Regular" charset="0"/>
            </a:endParaRPr>
          </a:p>
          <a:p>
            <a:r>
              <a:rPr lang="en-US" sz="2000" b="1" dirty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Get benchmarking code at </a:t>
            </a:r>
          </a:p>
          <a:p>
            <a:r>
              <a:rPr lang="en-US" sz="2000" dirty="0" err="1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github.com</a:t>
            </a:r>
            <a:r>
              <a:rPr lang="en-US" sz="2000" dirty="0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/</a:t>
            </a:r>
            <a:r>
              <a:rPr lang="en-US" sz="2000" dirty="0" err="1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creditkarma</a:t>
            </a:r>
            <a:r>
              <a:rPr lang="en-US" sz="2000" dirty="0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/</a:t>
            </a:r>
            <a:r>
              <a:rPr lang="en-US" sz="2000" dirty="0" err="1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scala</a:t>
            </a:r>
            <a:r>
              <a:rPr lang="en-US" sz="2000" dirty="0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-performance-benchmarks</a:t>
            </a:r>
            <a:endParaRPr lang="en-US" sz="2000" dirty="0">
              <a:solidFill>
                <a:srgbClr val="009389"/>
              </a:solidFill>
              <a:latin typeface="Sailec Regular" charset="0"/>
              <a:ea typeface="Sailec Regular" charset="0"/>
              <a:cs typeface="Sailec Regular" charset="0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445150" y="1709454"/>
            <a:ext cx="3035666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445150" y="1695975"/>
            <a:ext cx="3029216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/>
          <p:nvPr/>
        </p:nvSpPr>
        <p:spPr>
          <a:xfrm>
            <a:off x="598300" y="1574430"/>
            <a:ext cx="2876066" cy="9591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FFFF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Thank you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860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0"/>
            <a:ext cx="818388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Why </a:t>
            </a:r>
            <a:r>
              <a:rPr lang="en-US" sz="3600" smtClean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software performance matters</a:t>
            </a:r>
            <a:endParaRPr lang="en-US" sz="3600" dirty="0">
              <a:solidFill>
                <a:srgbClr val="0093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808" y="3270941"/>
            <a:ext cx="120507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rgbClr val="404345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Saves on hardware</a:t>
            </a:r>
            <a:endParaRPr lang="en-US" sz="1800" dirty="0">
              <a:solidFill>
                <a:srgbClr val="0091FF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8170" y="3270941"/>
            <a:ext cx="16965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rgbClr val="404345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Reduces administration time and costs</a:t>
            </a:r>
            <a:endParaRPr lang="en-US" sz="1800" dirty="0">
              <a:solidFill>
                <a:srgbClr val="0091FF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7414" y="3263336"/>
            <a:ext cx="19997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rgbClr val="404345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Latency – </a:t>
            </a:r>
          </a:p>
          <a:p>
            <a:r>
              <a:rPr lang="en-US" sz="1800" dirty="0" smtClean="0">
                <a:solidFill>
                  <a:srgbClr val="404345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users hate to wait</a:t>
            </a:r>
            <a:endParaRPr lang="en-US" sz="1800" dirty="0">
              <a:solidFill>
                <a:srgbClr val="0091FF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5" y="1295331"/>
            <a:ext cx="1575723" cy="18736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80" y="1295331"/>
            <a:ext cx="2714014" cy="1873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8" y="1295331"/>
            <a:ext cx="2617758" cy="18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8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Brand Color Palette</a:t>
            </a:r>
          </a:p>
        </p:txBody>
      </p:sp>
      <p:sp>
        <p:nvSpPr>
          <p:cNvPr id="64" name="Shape 64"/>
          <p:cNvSpPr/>
          <p:nvPr/>
        </p:nvSpPr>
        <p:spPr>
          <a:xfrm>
            <a:off x="451150" y="1170600"/>
            <a:ext cx="772500" cy="772500"/>
          </a:xfrm>
          <a:prstGeom prst="ellipse">
            <a:avLst/>
          </a:prstGeom>
          <a:solidFill>
            <a:srgbClr val="3DDB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1492700" y="1170600"/>
            <a:ext cx="772500" cy="772500"/>
          </a:xfrm>
          <a:prstGeom prst="ellipse">
            <a:avLst/>
          </a:prstGeom>
          <a:solidFill>
            <a:srgbClr val="9EED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2534250" y="1170600"/>
            <a:ext cx="772500" cy="772500"/>
          </a:xfrm>
          <a:prstGeom prst="ellipse">
            <a:avLst/>
          </a:prstGeom>
          <a:solidFill>
            <a:srgbClr val="00938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575800" y="1170600"/>
            <a:ext cx="772500" cy="772500"/>
          </a:xfrm>
          <a:prstGeom prst="ellipse">
            <a:avLst/>
          </a:prstGeom>
          <a:solidFill>
            <a:srgbClr val="2C00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617350" y="1170600"/>
            <a:ext cx="772500" cy="772500"/>
          </a:xfrm>
          <a:prstGeom prst="ellipse">
            <a:avLst/>
          </a:prstGeom>
          <a:solidFill>
            <a:srgbClr val="0046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5658900" y="1170600"/>
            <a:ext cx="772500" cy="772500"/>
          </a:xfrm>
          <a:prstGeom prst="ellipse">
            <a:avLst/>
          </a:prstGeom>
          <a:solidFill>
            <a:srgbClr val="0091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6700450" y="1170600"/>
            <a:ext cx="772500" cy="772500"/>
          </a:xfrm>
          <a:prstGeom prst="ellipse">
            <a:avLst/>
          </a:prstGeom>
          <a:solidFill>
            <a:srgbClr val="76D5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7742000" y="1170600"/>
            <a:ext cx="772500" cy="772500"/>
          </a:xfrm>
          <a:prstGeom prst="ellipse">
            <a:avLst/>
          </a:prstGeom>
          <a:solidFill>
            <a:srgbClr val="FF61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316750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Karma Green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#3DDB93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1358146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Karma Green - Light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#9EEDC9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2399812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 dirty="0">
                <a:solidFill>
                  <a:srgbClr val="74787A"/>
                </a:solidFill>
              </a:rPr>
              <a:t>Karma Green - Dark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 dirty="0">
                <a:solidFill>
                  <a:srgbClr val="74787A"/>
                </a:solidFill>
              </a:rPr>
              <a:t>#009389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3441208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Indigo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#2C0093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4482875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Dark Blue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#004693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5524271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Medium Blue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#0091FF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6565937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Light Blue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#76D5FF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7607603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Coral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#FF6161</a:t>
            </a:r>
          </a:p>
        </p:txBody>
      </p:sp>
      <p:sp>
        <p:nvSpPr>
          <p:cNvPr id="80" name="Shape 80"/>
          <p:cNvSpPr/>
          <p:nvPr/>
        </p:nvSpPr>
        <p:spPr>
          <a:xfrm>
            <a:off x="451150" y="2797725"/>
            <a:ext cx="772500" cy="772500"/>
          </a:xfrm>
          <a:prstGeom prst="ellipse">
            <a:avLst/>
          </a:prstGeom>
          <a:solidFill>
            <a:srgbClr val="FF863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1492700" y="2797725"/>
            <a:ext cx="772500" cy="772500"/>
          </a:xfrm>
          <a:prstGeom prst="ellipse">
            <a:avLst/>
          </a:prstGeom>
          <a:solidFill>
            <a:srgbClr val="FFD32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2534250" y="2797725"/>
            <a:ext cx="772500" cy="772500"/>
          </a:xfrm>
          <a:prstGeom prst="ellipse">
            <a:avLst/>
          </a:prstGeom>
          <a:solidFill>
            <a:srgbClr val="49394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3575800" y="2797725"/>
            <a:ext cx="772500" cy="772500"/>
          </a:xfrm>
          <a:prstGeom prst="ellipse">
            <a:avLst/>
          </a:prstGeom>
          <a:solidFill>
            <a:srgbClr val="40434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4617350" y="2797725"/>
            <a:ext cx="772500" cy="772500"/>
          </a:xfrm>
          <a:prstGeom prst="ellipse">
            <a:avLst/>
          </a:prstGeom>
          <a:solidFill>
            <a:srgbClr val="74787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5658900" y="2797725"/>
            <a:ext cx="772500" cy="772500"/>
          </a:xfrm>
          <a:prstGeom prst="ellipse">
            <a:avLst/>
          </a:prstGeom>
          <a:solidFill>
            <a:srgbClr val="8D919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700450" y="2797725"/>
            <a:ext cx="772500" cy="772500"/>
          </a:xfrm>
          <a:prstGeom prst="ellipse">
            <a:avLst/>
          </a:prstGeom>
          <a:solidFill>
            <a:srgbClr val="D1D6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7742000" y="2797725"/>
            <a:ext cx="772500" cy="772500"/>
          </a:xfrm>
          <a:prstGeom prst="ellipse">
            <a:avLst/>
          </a:prstGeom>
          <a:solidFill>
            <a:srgbClr val="F1F5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316750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Orange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#FF863B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1358146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 dirty="0">
                <a:solidFill>
                  <a:srgbClr val="74787A"/>
                </a:solidFill>
              </a:rPr>
              <a:t>Yellow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 dirty="0">
                <a:solidFill>
                  <a:srgbClr val="74787A"/>
                </a:solidFill>
              </a:rPr>
              <a:t>#FFD324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399812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Dark Aubergine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#493940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3441208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Dark Gray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#404345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4482875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Mid-tone Gray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#74787A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5524271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Gray Tint 3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#8D9194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6565937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Gray Tint 2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#D1D6DA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7607603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Gray Tint 1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#F1F5F8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0"/>
            <a:ext cx="7683910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How users perceive “fast”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0403" y="3275472"/>
            <a:ext cx="194484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100</a:t>
            </a:r>
            <a:r>
              <a:rPr lang="en-US" sz="1800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800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milliseconds</a:t>
            </a:r>
            <a:endParaRPr lang="en-US" sz="1800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1800" b="1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Instantaneous</a:t>
            </a:r>
            <a:endParaRPr lang="en-US" sz="1800" b="1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2191" y="3275472"/>
            <a:ext cx="14063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1 sec</a:t>
            </a:r>
            <a:endParaRPr lang="en-US" sz="1800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1800" b="1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Acceptable</a:t>
            </a:r>
            <a:endParaRPr lang="en-US" sz="1800" b="1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16395" y="3283656"/>
            <a:ext cx="15913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10 secs</a:t>
            </a:r>
            <a:endParaRPr lang="en-US" sz="1800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1800" b="1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Lost attention</a:t>
            </a:r>
            <a:endParaRPr lang="en-US" sz="1800" b="1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9" y="1506564"/>
            <a:ext cx="2275090" cy="1518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68" y="1506563"/>
            <a:ext cx="2374427" cy="1518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710" y="1506564"/>
            <a:ext cx="2355333" cy="157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78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683910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Case </a:t>
            </a:r>
            <a:r>
              <a:rPr lang="en-US" sz="3600" dirty="0" smtClean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studies</a:t>
            </a:r>
            <a:endParaRPr lang="en-US" sz="3600" dirty="0">
              <a:solidFill>
                <a:srgbClr val="0093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066092"/>
            <a:ext cx="768391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Amazon found every 100ms of latency cost them 1% in sales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Google found an extra ½ second of latency dropped revenue by 20%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Shopzilla reduced latency from 7s to 2s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Increased page views by 25%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Increased revenue by 7-12%</a:t>
            </a:r>
          </a:p>
          <a:p>
            <a:pPr marL="742950" lvl="1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AOL found the decile (10%) of users with the lowest latency visited the most pages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50% more pages than users in the highest decile of latency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720" y="4818770"/>
            <a:ext cx="76839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Sailec Light" charset="0"/>
                <a:ea typeface="Sailec Light" charset="0"/>
                <a:cs typeface="Sailec Light" charset="0"/>
              </a:rPr>
              <a:t>Source: http://</a:t>
            </a:r>
            <a:r>
              <a:rPr lang="en-US" sz="1200" dirty="0" err="1">
                <a:latin typeface="Sailec Light" charset="0"/>
                <a:ea typeface="Sailec Light" charset="0"/>
                <a:cs typeface="Sailec Light" charset="0"/>
              </a:rPr>
              <a:t>radar.oreilly.com</a:t>
            </a:r>
            <a:r>
              <a:rPr lang="en-US" sz="1200" dirty="0">
                <a:latin typeface="Sailec Light" charset="0"/>
                <a:ea typeface="Sailec Light" charset="0"/>
                <a:cs typeface="Sailec Light" charset="0"/>
              </a:rPr>
              <a:t>/2009/07/velocity-making-your-site-</a:t>
            </a:r>
            <a:r>
              <a:rPr lang="en-US" sz="1200" dirty="0" err="1">
                <a:latin typeface="Sailec Light" charset="0"/>
                <a:ea typeface="Sailec Light" charset="0"/>
                <a:cs typeface="Sailec Light" charset="0"/>
              </a:rPr>
              <a:t>fast.html</a:t>
            </a:r>
            <a:endParaRPr lang="en-US" sz="1200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12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38150"/>
            <a:ext cx="1560576" cy="390144"/>
          </a:xfrm>
          <a:prstGeom prst="rect">
            <a:avLst/>
          </a:prstGeom>
        </p:spPr>
      </p:pic>
      <p:sp>
        <p:nvSpPr>
          <p:cNvPr id="50" name="Shape 50"/>
          <p:cNvSpPr/>
          <p:nvPr/>
        </p:nvSpPr>
        <p:spPr>
          <a:xfrm>
            <a:off x="445150" y="3403731"/>
            <a:ext cx="5854050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580325" y="3331706"/>
            <a:ext cx="6104955" cy="83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The numbers to know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783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 numbers we all know (2017 edition)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6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pswing">
  <a:themeElements>
    <a:clrScheme name="Custom 2">
      <a:dk1>
        <a:srgbClr val="269288"/>
      </a:dk1>
      <a:lt1>
        <a:srgbClr val="FFFFFF"/>
      </a:lt1>
      <a:dk2>
        <a:srgbClr val="3E4143"/>
      </a:dk2>
      <a:lt2>
        <a:srgbClr val="808080"/>
      </a:lt2>
      <a:accent1>
        <a:srgbClr val="375C8A"/>
      </a:accent1>
      <a:accent2>
        <a:srgbClr val="416CA0"/>
      </a:accent2>
      <a:accent3>
        <a:srgbClr val="4A7AB4"/>
      </a:accent3>
      <a:accent4>
        <a:srgbClr val="7393C4"/>
      </a:accent4>
      <a:accent5>
        <a:srgbClr val="A0B4D3"/>
      </a:accent5>
      <a:accent6>
        <a:srgbClr val="C1CCE1"/>
      </a:accent6>
      <a:hlink>
        <a:srgbClr val="3F91FF"/>
      </a:hlink>
      <a:folHlink>
        <a:srgbClr val="3F9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29319</TotalTime>
  <Words>3413</Words>
  <Application>Microsoft Macintosh PowerPoint</Application>
  <PresentationFormat>On-screen Show (16:9)</PresentationFormat>
  <Paragraphs>777</Paragraphs>
  <Slides>50</Slides>
  <Notes>50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Open Sans</vt:lpstr>
      <vt:lpstr>Roboto</vt:lpstr>
      <vt:lpstr>Roboto Light</vt:lpstr>
      <vt:lpstr>Sailec</vt:lpstr>
      <vt:lpstr>Sailec Light</vt:lpstr>
      <vt:lpstr>Sailec Regular</vt:lpstr>
      <vt:lpstr>Arial</vt:lpstr>
      <vt:lpstr>Upswing</vt:lpstr>
      <vt:lpstr>PowerPoint Presentation</vt:lpstr>
      <vt:lpstr>PowerPoint Presentation</vt:lpstr>
      <vt:lpstr>Agenda</vt:lpstr>
      <vt:lpstr>PowerPoint Presentation</vt:lpstr>
      <vt:lpstr>Why software performance matters</vt:lpstr>
      <vt:lpstr>How users perceive “fast”</vt:lpstr>
      <vt:lpstr>Case studies</vt:lpstr>
      <vt:lpstr>PowerPoint Presentation</vt:lpstr>
      <vt:lpstr>The numbers we all know (2017 edition)</vt:lpstr>
      <vt:lpstr>PowerPoint Presentation</vt:lpstr>
      <vt:lpstr>What do the numbers tell us?</vt:lpstr>
      <vt:lpstr>The numbers we all know (revisited)</vt:lpstr>
      <vt:lpstr>PowerPoint Presentation</vt:lpstr>
      <vt:lpstr>Pipelining and Amortization</vt:lpstr>
      <vt:lpstr>How to quantify “fast” </vt:lpstr>
      <vt:lpstr>How is it used?</vt:lpstr>
      <vt:lpstr>Basic modern types of infrastructures</vt:lpstr>
      <vt:lpstr>Why micro-services?</vt:lpstr>
      <vt:lpstr>Why data pipelines?</vt:lpstr>
      <vt:lpstr>PowerPoint Presentation</vt:lpstr>
      <vt:lpstr>Services, requests and inner loops</vt:lpstr>
      <vt:lpstr>Complexity analysis</vt:lpstr>
      <vt:lpstr>Optimizing expensive operations</vt:lpstr>
      <vt:lpstr>Example analysis</vt:lpstr>
      <vt:lpstr>Performance of expensive operations</vt:lpstr>
      <vt:lpstr>Example analysis (continued)</vt:lpstr>
      <vt:lpstr>Example analysis (answer)</vt:lpstr>
      <vt:lpstr>Total application performance</vt:lpstr>
      <vt:lpstr>Blocking vs Non-Blocking</vt:lpstr>
      <vt:lpstr>Blocking vs Non-blocking</vt:lpstr>
      <vt:lpstr>Blocking vs Non-blocking (continued)</vt:lpstr>
      <vt:lpstr>Asynchronous performance impact</vt:lpstr>
      <vt:lpstr>PowerPoint Presentation</vt:lpstr>
      <vt:lpstr>How our benchmarks were measured</vt:lpstr>
      <vt:lpstr>More benchmarking</vt:lpstr>
      <vt:lpstr>PowerPoint Presentation</vt:lpstr>
      <vt:lpstr>Recursion and Loops benchmark</vt:lpstr>
      <vt:lpstr>Recursion and Loops benchmark code</vt:lpstr>
      <vt:lpstr>Recursion and Loops benchmark code (Corrected)</vt:lpstr>
      <vt:lpstr>Recursion and Loops</vt:lpstr>
      <vt:lpstr>Collection benchmark methods</vt:lpstr>
      <vt:lpstr>Collection benchmark code</vt:lpstr>
      <vt:lpstr>Collections performance</vt:lpstr>
      <vt:lpstr>Mutability benchmark methods</vt:lpstr>
      <vt:lpstr>Mutability benchmark code</vt:lpstr>
      <vt:lpstr>Mutable vs. Immutable container performance 2.11</vt:lpstr>
      <vt:lpstr>Mutable vs. Immutable container performance 2.12</vt:lpstr>
      <vt:lpstr>How does this help us design software?</vt:lpstr>
      <vt:lpstr>PowerPoint Presentation</vt:lpstr>
      <vt:lpstr>Brand Color Palette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864</cp:revision>
  <dcterms:modified xsi:type="dcterms:W3CDTF">2017-04-20T18:40:47Z</dcterms:modified>
</cp:coreProperties>
</file>